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89" r:id="rId1"/>
  </p:sldMasterIdLst>
  <p:sldIdLst>
    <p:sldId id="256" r:id="rId2"/>
    <p:sldId id="257" r:id="rId3"/>
    <p:sldId id="259" r:id="rId4"/>
    <p:sldId id="260" r:id="rId5"/>
    <p:sldId id="258"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11" d="100"/>
          <a:sy n="111" d="100"/>
        </p:scale>
        <p:origin x="594"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F670DAB-E9A8-4EE6-B6DB-82C22449A64F}" type="datetimeFigureOut">
              <a:rPr lang="en-US" smtClean="0"/>
              <a:t>2/17/2026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FF821A-D810-46D7-80AF-BAF6EABE6F32}" type="slidenum">
              <a:rPr lang="en-US" smtClean="0"/>
              <a:t>‹#›</a:t>
            </a:fld>
            <a:endParaRPr lang="en-US"/>
          </a:p>
        </p:txBody>
      </p:sp>
    </p:spTree>
    <p:extLst>
      <p:ext uri="{BB962C8B-B14F-4D97-AF65-F5344CB8AC3E}">
        <p14:creationId xmlns:p14="http://schemas.microsoft.com/office/powerpoint/2010/main" val="38023438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F670DAB-E9A8-4EE6-B6DB-82C22449A64F}" type="datetimeFigureOut">
              <a:rPr lang="en-US" smtClean="0"/>
              <a:t>2/17/2026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FF821A-D810-46D7-80AF-BAF6EABE6F32}" type="slidenum">
              <a:rPr lang="en-US" smtClean="0"/>
              <a:t>‹#›</a:t>
            </a:fld>
            <a:endParaRPr lang="en-US"/>
          </a:p>
        </p:txBody>
      </p:sp>
    </p:spTree>
    <p:extLst>
      <p:ext uri="{BB962C8B-B14F-4D97-AF65-F5344CB8AC3E}">
        <p14:creationId xmlns:p14="http://schemas.microsoft.com/office/powerpoint/2010/main" val="21951534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F670DAB-E9A8-4EE6-B6DB-82C22449A64F}" type="datetimeFigureOut">
              <a:rPr lang="en-US" smtClean="0"/>
              <a:t>2/17/2026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FF821A-D810-46D7-80AF-BAF6EABE6F32}"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6852603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F670DAB-E9A8-4EE6-B6DB-82C22449A64F}" type="datetimeFigureOut">
              <a:rPr lang="en-US" smtClean="0"/>
              <a:t>2/17/2026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FF821A-D810-46D7-80AF-BAF6EABE6F32}" type="slidenum">
              <a:rPr lang="en-US" smtClean="0"/>
              <a:t>‹#›</a:t>
            </a:fld>
            <a:endParaRPr lang="en-US"/>
          </a:p>
        </p:txBody>
      </p:sp>
    </p:spTree>
    <p:extLst>
      <p:ext uri="{BB962C8B-B14F-4D97-AF65-F5344CB8AC3E}">
        <p14:creationId xmlns:p14="http://schemas.microsoft.com/office/powerpoint/2010/main" val="29670990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F670DAB-E9A8-4EE6-B6DB-82C22449A64F}" type="datetimeFigureOut">
              <a:rPr lang="en-US" smtClean="0"/>
              <a:t>2/17/2026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FF821A-D810-46D7-80AF-BAF6EABE6F32}"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9580362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F670DAB-E9A8-4EE6-B6DB-82C22449A64F}" type="datetimeFigureOut">
              <a:rPr lang="en-US" smtClean="0"/>
              <a:t>2/17/2026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FF821A-D810-46D7-80AF-BAF6EABE6F32}" type="slidenum">
              <a:rPr lang="en-US" smtClean="0"/>
              <a:t>‹#›</a:t>
            </a:fld>
            <a:endParaRPr lang="en-US"/>
          </a:p>
        </p:txBody>
      </p:sp>
    </p:spTree>
    <p:extLst>
      <p:ext uri="{BB962C8B-B14F-4D97-AF65-F5344CB8AC3E}">
        <p14:creationId xmlns:p14="http://schemas.microsoft.com/office/powerpoint/2010/main" val="380420852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F670DAB-E9A8-4EE6-B6DB-82C22449A64F}" type="datetimeFigureOut">
              <a:rPr lang="en-US" smtClean="0"/>
              <a:t>2/17/2026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FF821A-D810-46D7-80AF-BAF6EABE6F32}" type="slidenum">
              <a:rPr lang="en-US" smtClean="0"/>
              <a:t>‹#›</a:t>
            </a:fld>
            <a:endParaRPr lang="en-US"/>
          </a:p>
        </p:txBody>
      </p:sp>
    </p:spTree>
    <p:extLst>
      <p:ext uri="{BB962C8B-B14F-4D97-AF65-F5344CB8AC3E}">
        <p14:creationId xmlns:p14="http://schemas.microsoft.com/office/powerpoint/2010/main" val="19664290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F670DAB-E9A8-4EE6-B6DB-82C22449A64F}" type="datetimeFigureOut">
              <a:rPr lang="en-US" smtClean="0"/>
              <a:t>2/17/2026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FF821A-D810-46D7-80AF-BAF6EABE6F32}" type="slidenum">
              <a:rPr lang="en-US" smtClean="0"/>
              <a:t>‹#›</a:t>
            </a:fld>
            <a:endParaRPr lang="en-US"/>
          </a:p>
        </p:txBody>
      </p:sp>
    </p:spTree>
    <p:extLst>
      <p:ext uri="{BB962C8B-B14F-4D97-AF65-F5344CB8AC3E}">
        <p14:creationId xmlns:p14="http://schemas.microsoft.com/office/powerpoint/2010/main" val="40952099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F670DAB-E9A8-4EE6-B6DB-82C22449A64F}" type="datetimeFigureOut">
              <a:rPr lang="en-US" smtClean="0"/>
              <a:t>2/17/2026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FF821A-D810-46D7-80AF-BAF6EABE6F32}" type="slidenum">
              <a:rPr lang="en-US" smtClean="0"/>
              <a:t>‹#›</a:t>
            </a:fld>
            <a:endParaRPr lang="en-US"/>
          </a:p>
        </p:txBody>
      </p:sp>
    </p:spTree>
    <p:extLst>
      <p:ext uri="{BB962C8B-B14F-4D97-AF65-F5344CB8AC3E}">
        <p14:creationId xmlns:p14="http://schemas.microsoft.com/office/powerpoint/2010/main" val="2618878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F670DAB-E9A8-4EE6-B6DB-82C22449A64F}" type="datetimeFigureOut">
              <a:rPr lang="en-US" smtClean="0"/>
              <a:t>2/17/2026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FF821A-D810-46D7-80AF-BAF6EABE6F32}" type="slidenum">
              <a:rPr lang="en-US" smtClean="0"/>
              <a:t>‹#›</a:t>
            </a:fld>
            <a:endParaRPr lang="en-US"/>
          </a:p>
        </p:txBody>
      </p:sp>
    </p:spTree>
    <p:extLst>
      <p:ext uri="{BB962C8B-B14F-4D97-AF65-F5344CB8AC3E}">
        <p14:creationId xmlns:p14="http://schemas.microsoft.com/office/powerpoint/2010/main" val="7430788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F670DAB-E9A8-4EE6-B6DB-82C22449A64F}" type="datetimeFigureOut">
              <a:rPr lang="en-US" smtClean="0"/>
              <a:t>2/17/2026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FF821A-D810-46D7-80AF-BAF6EABE6F32}" type="slidenum">
              <a:rPr lang="en-US" smtClean="0"/>
              <a:t>‹#›</a:t>
            </a:fld>
            <a:endParaRPr lang="en-US"/>
          </a:p>
        </p:txBody>
      </p:sp>
    </p:spTree>
    <p:extLst>
      <p:ext uri="{BB962C8B-B14F-4D97-AF65-F5344CB8AC3E}">
        <p14:creationId xmlns:p14="http://schemas.microsoft.com/office/powerpoint/2010/main" val="12693501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F670DAB-E9A8-4EE6-B6DB-82C22449A64F}" type="datetimeFigureOut">
              <a:rPr lang="en-US" smtClean="0"/>
              <a:t>2/17/2026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FF821A-D810-46D7-80AF-BAF6EABE6F32}" type="slidenum">
              <a:rPr lang="en-US" smtClean="0"/>
              <a:t>‹#›</a:t>
            </a:fld>
            <a:endParaRPr lang="en-US"/>
          </a:p>
        </p:txBody>
      </p:sp>
    </p:spTree>
    <p:extLst>
      <p:ext uri="{BB962C8B-B14F-4D97-AF65-F5344CB8AC3E}">
        <p14:creationId xmlns:p14="http://schemas.microsoft.com/office/powerpoint/2010/main" val="34756141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F670DAB-E9A8-4EE6-B6DB-82C22449A64F}" type="datetimeFigureOut">
              <a:rPr lang="en-US" smtClean="0"/>
              <a:t>2/17/2026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FF821A-D810-46D7-80AF-BAF6EABE6F32}" type="slidenum">
              <a:rPr lang="en-US" smtClean="0"/>
              <a:t>‹#›</a:t>
            </a:fld>
            <a:endParaRPr lang="en-US"/>
          </a:p>
        </p:txBody>
      </p:sp>
    </p:spTree>
    <p:extLst>
      <p:ext uri="{BB962C8B-B14F-4D97-AF65-F5344CB8AC3E}">
        <p14:creationId xmlns:p14="http://schemas.microsoft.com/office/powerpoint/2010/main" val="738437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670DAB-E9A8-4EE6-B6DB-82C22449A64F}" type="datetimeFigureOut">
              <a:rPr lang="en-US" smtClean="0"/>
              <a:t>2/17/2026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3FF821A-D810-46D7-80AF-BAF6EABE6F32}" type="slidenum">
              <a:rPr lang="en-US" smtClean="0"/>
              <a:t>‹#›</a:t>
            </a:fld>
            <a:endParaRPr lang="en-US"/>
          </a:p>
        </p:txBody>
      </p:sp>
    </p:spTree>
    <p:extLst>
      <p:ext uri="{BB962C8B-B14F-4D97-AF65-F5344CB8AC3E}">
        <p14:creationId xmlns:p14="http://schemas.microsoft.com/office/powerpoint/2010/main" val="32833458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F670DAB-E9A8-4EE6-B6DB-82C22449A64F}" type="datetimeFigureOut">
              <a:rPr lang="en-US" smtClean="0"/>
              <a:t>2/17/2026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FF821A-D810-46D7-80AF-BAF6EABE6F32}" type="slidenum">
              <a:rPr lang="en-US" smtClean="0"/>
              <a:t>‹#›</a:t>
            </a:fld>
            <a:endParaRPr lang="en-US"/>
          </a:p>
        </p:txBody>
      </p:sp>
    </p:spTree>
    <p:extLst>
      <p:ext uri="{BB962C8B-B14F-4D97-AF65-F5344CB8AC3E}">
        <p14:creationId xmlns:p14="http://schemas.microsoft.com/office/powerpoint/2010/main" val="18647057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3FF821A-D810-46D7-80AF-BAF6EABE6F32}" type="slidenum">
              <a:rPr lang="en-US" smtClean="0"/>
              <a:t>‹#›</a:t>
            </a:fld>
            <a:endParaRPr lang="en-US"/>
          </a:p>
        </p:txBody>
      </p:sp>
      <p:sp>
        <p:nvSpPr>
          <p:cNvPr id="5" name="Date Placeholder 4"/>
          <p:cNvSpPr>
            <a:spLocks noGrp="1"/>
          </p:cNvSpPr>
          <p:nvPr>
            <p:ph type="dt" sz="half" idx="10"/>
          </p:nvPr>
        </p:nvSpPr>
        <p:spPr/>
        <p:txBody>
          <a:bodyPr/>
          <a:lstStyle/>
          <a:p>
            <a:fld id="{4F670DAB-E9A8-4EE6-B6DB-82C22449A64F}" type="datetimeFigureOut">
              <a:rPr lang="en-US" smtClean="0"/>
              <a:t>2/17/2026</a:t>
            </a:fld>
            <a:endParaRPr lang="en-US"/>
          </a:p>
        </p:txBody>
      </p:sp>
    </p:spTree>
    <p:extLst>
      <p:ext uri="{BB962C8B-B14F-4D97-AF65-F5344CB8AC3E}">
        <p14:creationId xmlns:p14="http://schemas.microsoft.com/office/powerpoint/2010/main" val="31481097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F670DAB-E9A8-4EE6-B6DB-82C22449A64F}" type="datetimeFigureOut">
              <a:rPr lang="en-US" smtClean="0"/>
              <a:t>2/17/2026</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93FF821A-D810-46D7-80AF-BAF6EABE6F32}" type="slidenum">
              <a:rPr lang="en-US" smtClean="0"/>
              <a:t>‹#›</a:t>
            </a:fld>
            <a:endParaRPr lang="en-US"/>
          </a:p>
        </p:txBody>
      </p:sp>
    </p:spTree>
    <p:extLst>
      <p:ext uri="{BB962C8B-B14F-4D97-AF65-F5344CB8AC3E}">
        <p14:creationId xmlns:p14="http://schemas.microsoft.com/office/powerpoint/2010/main" val="635632900"/>
      </p:ext>
    </p:extLst>
  </p:cSld>
  <p:clrMap bg1="lt1" tx1="dk1" bg2="lt2" tx2="dk2" accent1="accent1" accent2="accent2" accent3="accent3" accent4="accent4" accent5="accent5" accent6="accent6" hlink="hlink" folHlink="folHlink"/>
  <p:sldLayoutIdLst>
    <p:sldLayoutId id="2147483890" r:id="rId1"/>
    <p:sldLayoutId id="2147483891" r:id="rId2"/>
    <p:sldLayoutId id="2147483892" r:id="rId3"/>
    <p:sldLayoutId id="2147483893" r:id="rId4"/>
    <p:sldLayoutId id="2147483894" r:id="rId5"/>
    <p:sldLayoutId id="2147483895" r:id="rId6"/>
    <p:sldLayoutId id="2147483896" r:id="rId7"/>
    <p:sldLayoutId id="2147483897" r:id="rId8"/>
    <p:sldLayoutId id="2147483898" r:id="rId9"/>
    <p:sldLayoutId id="2147483899" r:id="rId10"/>
    <p:sldLayoutId id="2147483900" r:id="rId11"/>
    <p:sldLayoutId id="2147483901" r:id="rId12"/>
    <p:sldLayoutId id="2147483902" r:id="rId13"/>
    <p:sldLayoutId id="2147483903" r:id="rId14"/>
    <p:sldLayoutId id="2147483904" r:id="rId15"/>
    <p:sldLayoutId id="2147483905"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88DEDB-5298-F928-D29C-CB71A1158C0A}"/>
              </a:ext>
            </a:extLst>
          </p:cNvPr>
          <p:cNvSpPr>
            <a:spLocks noGrp="1"/>
          </p:cNvSpPr>
          <p:nvPr>
            <p:ph type="ctrTitle"/>
          </p:nvPr>
        </p:nvSpPr>
        <p:spPr/>
        <p:txBody>
          <a:bodyPr/>
          <a:lstStyle/>
          <a:p>
            <a:pPr algn="ctr"/>
            <a:r>
              <a:rPr lang="en-US" dirty="0">
                <a:solidFill>
                  <a:schemeClr val="tx1"/>
                </a:solidFill>
              </a:rPr>
              <a:t>Family Support Division Title IV-D PROGRAM</a:t>
            </a:r>
          </a:p>
        </p:txBody>
      </p:sp>
      <p:sp>
        <p:nvSpPr>
          <p:cNvPr id="3" name="Subtitle 2">
            <a:extLst>
              <a:ext uri="{FF2B5EF4-FFF2-40B4-BE49-F238E27FC236}">
                <a16:creationId xmlns:a16="http://schemas.microsoft.com/office/drawing/2014/main" id="{5CDF26FD-219D-9CDC-EC36-AAC537E6AF0B}"/>
              </a:ext>
            </a:extLst>
          </p:cNvPr>
          <p:cNvSpPr>
            <a:spLocks noGrp="1"/>
          </p:cNvSpPr>
          <p:nvPr>
            <p:ph type="subTitle" idx="1"/>
          </p:nvPr>
        </p:nvSpPr>
        <p:spPr/>
        <p:txBody>
          <a:bodyPr>
            <a:normAutofit/>
          </a:bodyPr>
          <a:lstStyle/>
          <a:p>
            <a:pPr algn="ctr"/>
            <a:r>
              <a:rPr lang="en-US" sz="2800" dirty="0">
                <a:solidFill>
                  <a:schemeClr val="tx1"/>
                </a:solidFill>
              </a:rPr>
              <a:t>Brief Overview of Missouri’s IV-D Program</a:t>
            </a:r>
          </a:p>
          <a:p>
            <a:pPr algn="ctr"/>
            <a:endParaRPr lang="en-US" sz="2800" dirty="0">
              <a:solidFill>
                <a:schemeClr val="tx1"/>
              </a:solidFill>
            </a:endParaRPr>
          </a:p>
        </p:txBody>
      </p:sp>
    </p:spTree>
    <p:extLst>
      <p:ext uri="{BB962C8B-B14F-4D97-AF65-F5344CB8AC3E}">
        <p14:creationId xmlns:p14="http://schemas.microsoft.com/office/powerpoint/2010/main" val="35974271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28CFF2-5571-0EEC-B8D7-53100534675B}"/>
              </a:ext>
            </a:extLst>
          </p:cNvPr>
          <p:cNvSpPr>
            <a:spLocks noGrp="1"/>
          </p:cNvSpPr>
          <p:nvPr>
            <p:ph type="title"/>
          </p:nvPr>
        </p:nvSpPr>
        <p:spPr>
          <a:xfrm>
            <a:off x="677334" y="609600"/>
            <a:ext cx="8984826" cy="1320800"/>
          </a:xfrm>
        </p:spPr>
        <p:txBody>
          <a:bodyPr/>
          <a:lstStyle/>
          <a:p>
            <a:r>
              <a:rPr lang="en-US" dirty="0">
                <a:solidFill>
                  <a:schemeClr val="tx1"/>
                </a:solidFill>
              </a:rPr>
              <a:t>FSD Administrative Process	</a:t>
            </a:r>
            <a:br>
              <a:rPr lang="en-US" dirty="0">
                <a:solidFill>
                  <a:schemeClr val="tx1"/>
                </a:solidFill>
              </a:rPr>
            </a:br>
            <a:r>
              <a:rPr lang="en-US" sz="2000" dirty="0">
                <a:solidFill>
                  <a:schemeClr val="tx1"/>
                </a:solidFill>
              </a:rPr>
              <a:t>DLS Administrative Hearings – Child Support</a:t>
            </a:r>
          </a:p>
        </p:txBody>
      </p:sp>
      <p:sp>
        <p:nvSpPr>
          <p:cNvPr id="3" name="Content Placeholder 2">
            <a:extLst>
              <a:ext uri="{FF2B5EF4-FFF2-40B4-BE49-F238E27FC236}">
                <a16:creationId xmlns:a16="http://schemas.microsoft.com/office/drawing/2014/main" id="{C2605AB3-4910-CBAA-8274-0CC2F5F13C3D}"/>
              </a:ext>
            </a:extLst>
          </p:cNvPr>
          <p:cNvSpPr>
            <a:spLocks noGrp="1"/>
          </p:cNvSpPr>
          <p:nvPr>
            <p:ph idx="1"/>
          </p:nvPr>
        </p:nvSpPr>
        <p:spPr>
          <a:xfrm>
            <a:off x="677334" y="2160589"/>
            <a:ext cx="8596668" cy="4697411"/>
          </a:xfrm>
        </p:spPr>
        <p:txBody>
          <a:bodyPr>
            <a:normAutofit fontScale="77500" lnSpcReduction="20000"/>
          </a:bodyPr>
          <a:lstStyle/>
          <a:p>
            <a:pPr marL="0" indent="0">
              <a:buNone/>
            </a:pPr>
            <a:r>
              <a:rPr lang="en-US" sz="3100" b="1" dirty="0"/>
              <a:t>§454.457,  Chapter 536, 13 C.S.R. 40-100.020, Rule 88.01</a:t>
            </a:r>
            <a:endParaRPr lang="en-US" sz="3100" dirty="0"/>
          </a:p>
          <a:p>
            <a:r>
              <a:rPr lang="en-US" sz="2600" dirty="0"/>
              <a:t>Generally, 30 days to request hearing on establishment, proposed modifications, and enforcement actions.  Also, abatement and termination of admin support orders.  Only court can terminate judicial order.</a:t>
            </a:r>
          </a:p>
          <a:p>
            <a:r>
              <a:rPr lang="en-US" sz="2600" dirty="0"/>
              <a:t>Hearings scheduled no less than 10 days from day hearing notice is mailed to parties.</a:t>
            </a:r>
          </a:p>
          <a:p>
            <a:r>
              <a:rPr lang="en-US" sz="2600" dirty="0"/>
              <a:t>Requests for Continuance 13 C.S.R. 40-100.020.  1</a:t>
            </a:r>
            <a:r>
              <a:rPr lang="en-US" sz="2600" baseline="30000" dirty="0"/>
              <a:t>st</a:t>
            </a:r>
            <a:r>
              <a:rPr lang="en-US" sz="2600" dirty="0"/>
              <a:t> request liberally granted.</a:t>
            </a:r>
          </a:p>
          <a:p>
            <a:r>
              <a:rPr lang="en-US" sz="2600" dirty="0"/>
              <a:t>Hearing via telephone conference unless request in person.</a:t>
            </a:r>
          </a:p>
          <a:p>
            <a:r>
              <a:rPr lang="en-US" sz="2600" dirty="0"/>
              <a:t>§454.475.5 and Chapter 536 any party adversely affected by hearing may file for judicial review within 30 days of decision mailing date.  Service FSD by certified mail at P.O. Box 2320, JCMO 65102.</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33239198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28CFF2-5571-0EEC-B8D7-53100534675B}"/>
              </a:ext>
            </a:extLst>
          </p:cNvPr>
          <p:cNvSpPr>
            <a:spLocks noGrp="1"/>
          </p:cNvSpPr>
          <p:nvPr>
            <p:ph type="title"/>
          </p:nvPr>
        </p:nvSpPr>
        <p:spPr/>
        <p:txBody>
          <a:bodyPr>
            <a:normAutofit/>
          </a:bodyPr>
          <a:lstStyle/>
          <a:p>
            <a:r>
              <a:rPr lang="en-US" dirty="0">
                <a:solidFill>
                  <a:schemeClr val="tx1"/>
                </a:solidFill>
              </a:rPr>
              <a:t>FSD Judicial Process</a:t>
            </a:r>
            <a:br>
              <a:rPr lang="en-US" sz="2000" dirty="0">
                <a:solidFill>
                  <a:schemeClr val="tx1"/>
                </a:solidFill>
              </a:rPr>
            </a:br>
            <a:r>
              <a:rPr lang="en-US" sz="2000" dirty="0">
                <a:solidFill>
                  <a:schemeClr val="tx1"/>
                </a:solidFill>
              </a:rPr>
              <a:t>Cooperative Agreements with PAs and AGO</a:t>
            </a:r>
          </a:p>
        </p:txBody>
      </p:sp>
      <p:sp>
        <p:nvSpPr>
          <p:cNvPr id="3" name="Content Placeholder 2">
            <a:extLst>
              <a:ext uri="{FF2B5EF4-FFF2-40B4-BE49-F238E27FC236}">
                <a16:creationId xmlns:a16="http://schemas.microsoft.com/office/drawing/2014/main" id="{C2605AB3-4910-CBAA-8274-0CC2F5F13C3D}"/>
              </a:ext>
            </a:extLst>
          </p:cNvPr>
          <p:cNvSpPr>
            <a:spLocks noGrp="1"/>
          </p:cNvSpPr>
          <p:nvPr>
            <p:ph idx="1"/>
          </p:nvPr>
        </p:nvSpPr>
        <p:spPr>
          <a:xfrm>
            <a:off x="677334" y="2160589"/>
            <a:ext cx="8596668" cy="4555171"/>
          </a:xfrm>
        </p:spPr>
        <p:txBody>
          <a:bodyPr>
            <a:normAutofit fontScale="77500" lnSpcReduction="20000"/>
          </a:bodyPr>
          <a:lstStyle/>
          <a:p>
            <a:pPr marL="0" lvl="0" indent="0">
              <a:buNone/>
            </a:pPr>
            <a:r>
              <a:rPr lang="en-US" sz="3400" b="1" dirty="0"/>
              <a:t>Judicial Actions when Admin Process cannot be utilized: </a:t>
            </a:r>
            <a:endParaRPr lang="en-US" sz="3400" dirty="0"/>
          </a:p>
          <a:p>
            <a:r>
              <a:rPr lang="en-US" sz="3200" dirty="0"/>
              <a:t> PA</a:t>
            </a:r>
          </a:p>
          <a:p>
            <a:pPr lvl="1"/>
            <a:r>
              <a:rPr lang="en-US" sz="3000" dirty="0"/>
              <a:t>Paternity and Child Support – no Presumption of Paternity, no DNA, Multi-Allegation, Presumed vs Alleged.</a:t>
            </a:r>
          </a:p>
          <a:p>
            <a:pPr lvl="1"/>
            <a:r>
              <a:rPr lang="en-US" sz="3000" dirty="0"/>
              <a:t>Enforcement – Civil Contempt and Criminal Non-Support §568.040.</a:t>
            </a:r>
          </a:p>
          <a:p>
            <a:pPr lvl="1"/>
            <a:r>
              <a:rPr lang="en-US" sz="3000" dirty="0"/>
              <a:t>Uniform Interstate Foreign Support Act – registration of contested orders.</a:t>
            </a:r>
          </a:p>
          <a:p>
            <a:r>
              <a:rPr lang="en-US" sz="3200" dirty="0"/>
              <a:t> AGO</a:t>
            </a:r>
          </a:p>
          <a:p>
            <a:pPr lvl="1"/>
            <a:r>
              <a:rPr lang="en-US" sz="3000" dirty="0"/>
              <a:t>Judicial approval of Admin Modification of Judicial Orders.</a:t>
            </a:r>
          </a:p>
          <a:p>
            <a:pPr lvl="1"/>
            <a:r>
              <a:rPr lang="en-US" sz="3000" dirty="0"/>
              <a:t>FSD named as a Party – Motion to Stay FSD actions.</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11866513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0A7D45-5DC8-95B8-D8E7-311E3F619C2C}"/>
              </a:ext>
            </a:extLst>
          </p:cNvPr>
          <p:cNvSpPr>
            <a:spLocks noGrp="1"/>
          </p:cNvSpPr>
          <p:nvPr>
            <p:ph type="title"/>
          </p:nvPr>
        </p:nvSpPr>
        <p:spPr/>
        <p:txBody>
          <a:bodyPr>
            <a:normAutofit/>
          </a:bodyPr>
          <a:lstStyle/>
          <a:p>
            <a:r>
              <a:rPr lang="en-US" sz="4000" dirty="0">
                <a:solidFill>
                  <a:schemeClr val="tx1"/>
                </a:solidFill>
              </a:rPr>
              <a:t>Service of Process</a:t>
            </a:r>
            <a:br>
              <a:rPr lang="en-US" dirty="0">
                <a:solidFill>
                  <a:schemeClr val="tx1"/>
                </a:solidFill>
              </a:rPr>
            </a:br>
            <a:r>
              <a:rPr lang="en-US" sz="2200" dirty="0">
                <a:solidFill>
                  <a:schemeClr val="tx1"/>
                </a:solidFill>
              </a:rPr>
              <a:t>Where Do I Serve FSD?</a:t>
            </a:r>
            <a:endParaRPr lang="en-US" dirty="0">
              <a:solidFill>
                <a:schemeClr val="tx1"/>
              </a:solidFill>
            </a:endParaRPr>
          </a:p>
        </p:txBody>
      </p:sp>
      <p:sp>
        <p:nvSpPr>
          <p:cNvPr id="3" name="Content Placeholder 2">
            <a:extLst>
              <a:ext uri="{FF2B5EF4-FFF2-40B4-BE49-F238E27FC236}">
                <a16:creationId xmlns:a16="http://schemas.microsoft.com/office/drawing/2014/main" id="{934F326B-C1ED-4E1F-5120-70ED0EE024AC}"/>
              </a:ext>
            </a:extLst>
          </p:cNvPr>
          <p:cNvSpPr>
            <a:spLocks noGrp="1"/>
          </p:cNvSpPr>
          <p:nvPr>
            <p:ph idx="1"/>
          </p:nvPr>
        </p:nvSpPr>
        <p:spPr/>
        <p:txBody>
          <a:bodyPr>
            <a:normAutofit/>
          </a:bodyPr>
          <a:lstStyle/>
          <a:p>
            <a:pPr>
              <a:lnSpc>
                <a:spcPct val="80000"/>
              </a:lnSpc>
            </a:pPr>
            <a:r>
              <a:rPr lang="en-US" sz="2300" dirty="0"/>
              <a:t>FSD as 3rd Party</a:t>
            </a:r>
          </a:p>
          <a:p>
            <a:pPr lvl="1">
              <a:lnSpc>
                <a:spcPct val="80000"/>
              </a:lnSpc>
            </a:pPr>
            <a:r>
              <a:rPr lang="en-US" sz="2100" dirty="0"/>
              <a:t>Division of Legal Services (DLS),  221 W. High St., Room 230 Jefferson City, MO  65102.</a:t>
            </a:r>
          </a:p>
          <a:p>
            <a:pPr>
              <a:lnSpc>
                <a:spcPct val="80000"/>
              </a:lnSpc>
            </a:pPr>
            <a:r>
              <a:rPr lang="en-US" sz="2300" dirty="0"/>
              <a:t>PJR</a:t>
            </a:r>
          </a:p>
          <a:p>
            <a:pPr lvl="1">
              <a:lnSpc>
                <a:spcPct val="80000"/>
              </a:lnSpc>
            </a:pPr>
            <a:r>
              <a:rPr lang="en-US" sz="2100" dirty="0"/>
              <a:t>Petition for Judicial Review (PJR) – FSD by mail at 615 Howerton Ct., P.O. Box 2320, Jefferson City, MO  65102-2320.</a:t>
            </a:r>
          </a:p>
          <a:p>
            <a:pPr lvl="1">
              <a:lnSpc>
                <a:spcPct val="80000"/>
              </a:lnSpc>
            </a:pPr>
            <a:r>
              <a:rPr lang="en-US" sz="2100" dirty="0"/>
              <a:t>See §536.110.</a:t>
            </a:r>
          </a:p>
          <a:p>
            <a:endParaRPr lang="en-US" dirty="0"/>
          </a:p>
        </p:txBody>
      </p:sp>
    </p:spTree>
    <p:extLst>
      <p:ext uri="{BB962C8B-B14F-4D97-AF65-F5344CB8AC3E}">
        <p14:creationId xmlns:p14="http://schemas.microsoft.com/office/powerpoint/2010/main" val="19660839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Child getting ready to fly a kite">
            <a:extLst>
              <a:ext uri="{FF2B5EF4-FFF2-40B4-BE49-F238E27FC236}">
                <a16:creationId xmlns:a16="http://schemas.microsoft.com/office/drawing/2014/main" id="{B91FF413-E00C-DEE2-E7A5-BC31A376597D}"/>
              </a:ext>
            </a:extLst>
          </p:cNvPr>
          <p:cNvPicPr>
            <a:picLocks noChangeAspect="1"/>
          </p:cNvPicPr>
          <p:nvPr/>
        </p:nvPicPr>
        <p:blipFill>
          <a:blip r:embed="rId2">
            <a:grayscl/>
            <a:extLst>
              <a:ext uri="{28A0092B-C50C-407E-A947-70E740481C1C}">
                <a14:useLocalDpi xmlns:a14="http://schemas.microsoft.com/office/drawing/2010/main" val="0"/>
              </a:ext>
            </a:extLst>
          </a:blip>
          <a:srcRect t="9607" b="22173"/>
          <a:stretch/>
        </p:blipFill>
        <p:spPr>
          <a:xfrm>
            <a:off x="1076960" y="338792"/>
            <a:ext cx="7924800" cy="3603288"/>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
        <p:nvSpPr>
          <p:cNvPr id="5" name="Content Placeholder 4">
            <a:extLst>
              <a:ext uri="{FF2B5EF4-FFF2-40B4-BE49-F238E27FC236}">
                <a16:creationId xmlns:a16="http://schemas.microsoft.com/office/drawing/2014/main" id="{F6ACBFB2-9CDD-C36C-52A1-BBEA7CE47F26}"/>
              </a:ext>
            </a:extLst>
          </p:cNvPr>
          <p:cNvSpPr>
            <a:spLocks noGrp="1"/>
          </p:cNvSpPr>
          <p:nvPr>
            <p:ph sz="half" idx="4294967295"/>
          </p:nvPr>
        </p:nvSpPr>
        <p:spPr>
          <a:xfrm>
            <a:off x="1330960" y="2736215"/>
            <a:ext cx="7386320" cy="901065"/>
          </a:xfrm>
        </p:spPr>
        <p:txBody>
          <a:bodyPr>
            <a:normAutofit fontScale="92500" lnSpcReduction="20000"/>
          </a:bodyPr>
          <a:lstStyle/>
          <a:p>
            <a:pPr marL="0" indent="0" algn="ctr">
              <a:buNone/>
            </a:pPr>
            <a:r>
              <a:rPr lang="en-US" sz="3200" b="1" i="1" dirty="0">
                <a:ln>
                  <a:solidFill>
                    <a:schemeClr val="tx1"/>
                  </a:solidFill>
                </a:ln>
                <a:solidFill>
                  <a:schemeClr val="bg2"/>
                </a:solidFill>
              </a:rPr>
              <a:t>“Empower Missourians to live safe, healthy, and productive lives.”</a:t>
            </a:r>
          </a:p>
        </p:txBody>
      </p:sp>
      <p:sp>
        <p:nvSpPr>
          <p:cNvPr id="6" name="Content Placeholder 5">
            <a:extLst>
              <a:ext uri="{FF2B5EF4-FFF2-40B4-BE49-F238E27FC236}">
                <a16:creationId xmlns:a16="http://schemas.microsoft.com/office/drawing/2014/main" id="{D27C93DA-2707-78D4-2D9B-6F5331166389}"/>
              </a:ext>
            </a:extLst>
          </p:cNvPr>
          <p:cNvSpPr>
            <a:spLocks noGrp="1"/>
          </p:cNvSpPr>
          <p:nvPr>
            <p:ph sz="half" idx="4294967295"/>
          </p:nvPr>
        </p:nvSpPr>
        <p:spPr>
          <a:xfrm>
            <a:off x="975360" y="4524375"/>
            <a:ext cx="5820410" cy="2333625"/>
          </a:xfrm>
        </p:spPr>
        <p:txBody>
          <a:bodyPr>
            <a:normAutofit lnSpcReduction="10000"/>
          </a:bodyPr>
          <a:lstStyle/>
          <a:p>
            <a:pPr marL="0" indent="0">
              <a:buNone/>
            </a:pPr>
            <a:r>
              <a:rPr lang="en-US" sz="2400" b="1" dirty="0"/>
              <a:t>Holly J. Finch</a:t>
            </a:r>
          </a:p>
          <a:p>
            <a:pPr marL="0" indent="0">
              <a:buNone/>
            </a:pPr>
            <a:r>
              <a:rPr lang="en-US" sz="2400" dirty="0"/>
              <a:t>Asst. Deputy General Counsel</a:t>
            </a:r>
          </a:p>
          <a:p>
            <a:pPr marL="0" indent="0">
              <a:buNone/>
            </a:pPr>
            <a:r>
              <a:rPr lang="en-US" sz="2400" dirty="0"/>
              <a:t>Department of Social Services</a:t>
            </a:r>
          </a:p>
          <a:p>
            <a:pPr marL="0" indent="0">
              <a:buNone/>
            </a:pPr>
            <a:r>
              <a:rPr lang="en-US" sz="2400" b="1" dirty="0"/>
              <a:t>Telephone:  </a:t>
            </a:r>
            <a:r>
              <a:rPr lang="en-US" sz="2400" dirty="0"/>
              <a:t>573-751-8919</a:t>
            </a:r>
          </a:p>
          <a:p>
            <a:pPr marL="0" indent="0">
              <a:buNone/>
            </a:pPr>
            <a:r>
              <a:rPr lang="en-US" sz="2400" b="1" dirty="0"/>
              <a:t>Email:  </a:t>
            </a:r>
            <a:r>
              <a:rPr lang="en-US" sz="2400" dirty="0"/>
              <a:t>Holly.J.Finch@dss.mo.gov</a:t>
            </a:r>
          </a:p>
          <a:p>
            <a:pPr algn="r"/>
            <a:endParaRPr lang="en-US" b="1" dirty="0">
              <a:ln w="22225">
                <a:solidFill>
                  <a:schemeClr val="accent2"/>
                </a:solidFill>
                <a:prstDash val="solid"/>
              </a:ln>
              <a:solidFill>
                <a:schemeClr val="accent2">
                  <a:lumMod val="40000"/>
                  <a:lumOff val="60000"/>
                </a:schemeClr>
              </a:solidFill>
            </a:endParaRPr>
          </a:p>
          <a:p>
            <a:pPr algn="r"/>
            <a:endParaRPr lang="en-US" b="1" dirty="0">
              <a:ln w="22225">
                <a:solidFill>
                  <a:schemeClr val="accent2"/>
                </a:solidFill>
                <a:prstDash val="solid"/>
              </a:ln>
              <a:solidFill>
                <a:schemeClr val="accent2">
                  <a:lumMod val="40000"/>
                  <a:lumOff val="60000"/>
                </a:schemeClr>
              </a:solidFill>
            </a:endParaRPr>
          </a:p>
          <a:p>
            <a:endParaRPr lang="en-US" dirty="0"/>
          </a:p>
        </p:txBody>
      </p:sp>
    </p:spTree>
    <p:extLst>
      <p:ext uri="{BB962C8B-B14F-4D97-AF65-F5344CB8AC3E}">
        <p14:creationId xmlns:p14="http://schemas.microsoft.com/office/powerpoint/2010/main" val="8506580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7AB12E-74C3-F9E1-E6B9-C9A3E0DD9C75}"/>
              </a:ext>
            </a:extLst>
          </p:cNvPr>
          <p:cNvSpPr>
            <a:spLocks noGrp="1"/>
          </p:cNvSpPr>
          <p:nvPr>
            <p:ph type="title"/>
          </p:nvPr>
        </p:nvSpPr>
        <p:spPr>
          <a:xfrm>
            <a:off x="677334" y="609600"/>
            <a:ext cx="8730826" cy="1320800"/>
          </a:xfrm>
        </p:spPr>
        <p:txBody>
          <a:bodyPr>
            <a:normAutofit/>
          </a:bodyPr>
          <a:lstStyle/>
          <a:p>
            <a:r>
              <a:rPr lang="en-US" dirty="0">
                <a:solidFill>
                  <a:schemeClr val="tx1"/>
                </a:solidFill>
              </a:rPr>
              <a:t>MISSOURI’S TITLE IV-D PROGRAM</a:t>
            </a:r>
            <a:br>
              <a:rPr lang="en-US" dirty="0">
                <a:solidFill>
                  <a:schemeClr val="tx1"/>
                </a:solidFill>
              </a:rPr>
            </a:br>
            <a:r>
              <a:rPr lang="en-US" sz="2000" dirty="0">
                <a:solidFill>
                  <a:schemeClr val="tx1"/>
                </a:solidFill>
              </a:rPr>
              <a:t>Family Support Division (FSD) is administrator of Missouri’s IV-D program</a:t>
            </a:r>
            <a:endParaRPr lang="en-US" dirty="0">
              <a:solidFill>
                <a:schemeClr val="tx1"/>
              </a:solidFill>
            </a:endParaRPr>
          </a:p>
        </p:txBody>
      </p:sp>
      <p:sp>
        <p:nvSpPr>
          <p:cNvPr id="3" name="Content Placeholder 2">
            <a:extLst>
              <a:ext uri="{FF2B5EF4-FFF2-40B4-BE49-F238E27FC236}">
                <a16:creationId xmlns:a16="http://schemas.microsoft.com/office/drawing/2014/main" id="{689ADBA6-5B7B-6DA8-8177-8711E520946F}"/>
              </a:ext>
            </a:extLst>
          </p:cNvPr>
          <p:cNvSpPr>
            <a:spLocks noGrp="1"/>
          </p:cNvSpPr>
          <p:nvPr>
            <p:ph idx="1"/>
          </p:nvPr>
        </p:nvSpPr>
        <p:spPr>
          <a:xfrm>
            <a:off x="677334" y="2160589"/>
            <a:ext cx="9025466" cy="3880773"/>
          </a:xfrm>
        </p:spPr>
        <p:txBody>
          <a:bodyPr>
            <a:normAutofit/>
          </a:bodyPr>
          <a:lstStyle/>
          <a:p>
            <a:pPr marL="0" indent="0">
              <a:buNone/>
            </a:pPr>
            <a:r>
              <a:rPr lang="en-US" sz="2400" b="1" dirty="0"/>
              <a:t>What is the IV-D Program? What makes a case a IV-D case?</a:t>
            </a:r>
          </a:p>
          <a:p>
            <a:pPr lvl="0"/>
            <a:r>
              <a:rPr lang="en-US" sz="2400" dirty="0"/>
              <a:t>Title IV-D = Title IV-D of SSA.</a:t>
            </a:r>
          </a:p>
          <a:p>
            <a:pPr lvl="0"/>
            <a:r>
              <a:rPr lang="en-US" sz="2400" dirty="0"/>
              <a:t>Enacted in 1975 created Office of Child Support Enforcement (OCSE).</a:t>
            </a:r>
          </a:p>
          <a:p>
            <a:pPr lvl="0"/>
            <a:r>
              <a:rPr lang="en-US" sz="2400" dirty="0"/>
              <a:t>IV-D Program establishes paternity and support orders; enforcement and modification of orders.  Section 454b of SSA, codified in 42 USC 654.</a:t>
            </a:r>
          </a:p>
          <a:p>
            <a:endParaRPr lang="en-US" dirty="0"/>
          </a:p>
        </p:txBody>
      </p:sp>
    </p:spTree>
    <p:extLst>
      <p:ext uri="{BB962C8B-B14F-4D97-AF65-F5344CB8AC3E}">
        <p14:creationId xmlns:p14="http://schemas.microsoft.com/office/powerpoint/2010/main" val="23474155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7AB12E-74C3-F9E1-E6B9-C9A3E0DD9C75}"/>
              </a:ext>
            </a:extLst>
          </p:cNvPr>
          <p:cNvSpPr>
            <a:spLocks noGrp="1"/>
          </p:cNvSpPr>
          <p:nvPr>
            <p:ph type="title"/>
          </p:nvPr>
        </p:nvSpPr>
        <p:spPr/>
        <p:txBody>
          <a:bodyPr>
            <a:normAutofit/>
          </a:bodyPr>
          <a:lstStyle/>
          <a:p>
            <a:r>
              <a:rPr lang="en-US" dirty="0">
                <a:solidFill>
                  <a:schemeClr val="tx1"/>
                </a:solidFill>
              </a:rPr>
              <a:t>MISSOURI’S TITLE IV-D PROGRAM</a:t>
            </a:r>
            <a:br>
              <a:rPr lang="en-US" dirty="0">
                <a:solidFill>
                  <a:schemeClr val="tx1"/>
                </a:solidFill>
              </a:rPr>
            </a:br>
            <a:r>
              <a:rPr lang="en-US" sz="2000" dirty="0">
                <a:solidFill>
                  <a:schemeClr val="tx1"/>
                </a:solidFill>
              </a:rPr>
              <a:t>Family Support Division (FSD) is administrator of Missouri’s IV-D program</a:t>
            </a:r>
            <a:endParaRPr lang="en-US" dirty="0">
              <a:solidFill>
                <a:schemeClr val="tx1"/>
              </a:solidFill>
            </a:endParaRPr>
          </a:p>
        </p:txBody>
      </p:sp>
      <p:sp>
        <p:nvSpPr>
          <p:cNvPr id="3" name="Content Placeholder 2">
            <a:extLst>
              <a:ext uri="{FF2B5EF4-FFF2-40B4-BE49-F238E27FC236}">
                <a16:creationId xmlns:a16="http://schemas.microsoft.com/office/drawing/2014/main" id="{689ADBA6-5B7B-6DA8-8177-8711E520946F}"/>
              </a:ext>
            </a:extLst>
          </p:cNvPr>
          <p:cNvSpPr>
            <a:spLocks noGrp="1"/>
          </p:cNvSpPr>
          <p:nvPr>
            <p:ph idx="1"/>
          </p:nvPr>
        </p:nvSpPr>
        <p:spPr>
          <a:xfrm>
            <a:off x="677334" y="2160589"/>
            <a:ext cx="8934026" cy="4423091"/>
          </a:xfrm>
        </p:spPr>
        <p:txBody>
          <a:bodyPr>
            <a:noAutofit/>
          </a:bodyPr>
          <a:lstStyle/>
          <a:p>
            <a:pPr marL="0" indent="0">
              <a:buNone/>
            </a:pPr>
            <a:r>
              <a:rPr lang="en-US" sz="2400" b="1" dirty="0"/>
              <a:t>What is the IV-D Program? What makes a case a IV-D case?</a:t>
            </a:r>
          </a:p>
          <a:p>
            <a:r>
              <a:rPr lang="en-US" sz="2000" dirty="0"/>
              <a:t>Recipients of TANF/Medicaid – Cases referred to FSD Child Support Title IV-A (TANF), Title XIX &amp; XXI(Medicaid), Title IV-E (Foster Care). §454.400.2(14)(a).</a:t>
            </a:r>
          </a:p>
          <a:p>
            <a:r>
              <a:rPr lang="en-US" sz="2000" dirty="0"/>
              <a:t>Parent/guardian of a child requests services from FSD.  §454.400.2(14)(b).</a:t>
            </a:r>
          </a:p>
          <a:p>
            <a:r>
              <a:rPr lang="en-US" sz="2000" dirty="0"/>
              <a:t>Non-IV-D Case = Judicial Orders where FSD is not a party or no one has requested services.  </a:t>
            </a:r>
          </a:p>
          <a:p>
            <a:r>
              <a:rPr lang="en-US" sz="2000" dirty="0"/>
              <a:t>Is FSD involved? – PA or AGO will represent FSD on Judicial actions.</a:t>
            </a:r>
          </a:p>
          <a:p>
            <a:r>
              <a:rPr lang="en-US" sz="2000" dirty="0"/>
              <a:t>SFY 2025 - IV-D Collections $530,148,583.  93% of support collected by FSD is paid to Missouri families.</a:t>
            </a:r>
          </a:p>
        </p:txBody>
      </p:sp>
    </p:spTree>
    <p:extLst>
      <p:ext uri="{BB962C8B-B14F-4D97-AF65-F5344CB8AC3E}">
        <p14:creationId xmlns:p14="http://schemas.microsoft.com/office/powerpoint/2010/main" val="2440506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7AB12E-74C3-F9E1-E6B9-C9A3E0DD9C75}"/>
              </a:ext>
            </a:extLst>
          </p:cNvPr>
          <p:cNvSpPr>
            <a:spLocks noGrp="1"/>
          </p:cNvSpPr>
          <p:nvPr>
            <p:ph type="title"/>
          </p:nvPr>
        </p:nvSpPr>
        <p:spPr/>
        <p:txBody>
          <a:bodyPr>
            <a:normAutofit/>
          </a:bodyPr>
          <a:lstStyle/>
          <a:p>
            <a:r>
              <a:rPr lang="en-US" dirty="0">
                <a:solidFill>
                  <a:schemeClr val="tx1"/>
                </a:solidFill>
              </a:rPr>
              <a:t>MISSOURI’S TITLE IV-D PROGRAM</a:t>
            </a:r>
            <a:br>
              <a:rPr lang="en-US" dirty="0">
                <a:solidFill>
                  <a:schemeClr val="tx1"/>
                </a:solidFill>
              </a:rPr>
            </a:br>
            <a:r>
              <a:rPr lang="en-US" sz="2000" dirty="0">
                <a:solidFill>
                  <a:schemeClr val="tx1"/>
                </a:solidFill>
              </a:rPr>
              <a:t>What makes a case a IV-D case?</a:t>
            </a:r>
          </a:p>
        </p:txBody>
      </p:sp>
      <p:sp>
        <p:nvSpPr>
          <p:cNvPr id="3" name="Content Placeholder 2">
            <a:extLst>
              <a:ext uri="{FF2B5EF4-FFF2-40B4-BE49-F238E27FC236}">
                <a16:creationId xmlns:a16="http://schemas.microsoft.com/office/drawing/2014/main" id="{689ADBA6-5B7B-6DA8-8177-8711E520946F}"/>
              </a:ext>
            </a:extLst>
          </p:cNvPr>
          <p:cNvSpPr>
            <a:spLocks noGrp="1"/>
          </p:cNvSpPr>
          <p:nvPr>
            <p:ph idx="1"/>
          </p:nvPr>
        </p:nvSpPr>
        <p:spPr>
          <a:xfrm>
            <a:off x="677334" y="2160589"/>
            <a:ext cx="8596668" cy="4433251"/>
          </a:xfrm>
        </p:spPr>
        <p:txBody>
          <a:bodyPr>
            <a:normAutofit fontScale="62500" lnSpcReduction="20000"/>
          </a:bodyPr>
          <a:lstStyle/>
          <a:p>
            <a:pPr marL="0" lvl="0" indent="0" algn="just">
              <a:buNone/>
            </a:pPr>
            <a:r>
              <a:rPr lang="en-US" sz="3800" b="1" dirty="0"/>
              <a:t>MACSS Case ID Number and Individual DCN</a:t>
            </a:r>
          </a:p>
          <a:p>
            <a:pPr lvl="0" algn="just"/>
            <a:r>
              <a:rPr lang="en-US" sz="3200" dirty="0"/>
              <a:t>MACSS Case ID – unique 8-digit number for each case (mother, father, child).</a:t>
            </a:r>
          </a:p>
          <a:p>
            <a:pPr lvl="0" algn="just"/>
            <a:r>
              <a:rPr lang="en-US" sz="3200" dirty="0"/>
              <a:t>DCN – Departmental Client ID – unique DSS 8-digit number for an individual.</a:t>
            </a:r>
          </a:p>
          <a:p>
            <a:pPr lvl="0" algn="just"/>
            <a:r>
              <a:rPr lang="en-US" sz="3200" dirty="0"/>
              <a:t>FSPC – Family Support Payment Center is Missouri’s State Disbursement Unit/Trustee for all child support cases, both IV-D and Non-IV-D.  FSPC §454.530.</a:t>
            </a:r>
          </a:p>
          <a:p>
            <a:pPr lvl="0" algn="just"/>
            <a:r>
              <a:rPr lang="en-US" sz="3200" dirty="0"/>
              <a:t>MACSS Case ID + Court Case number allows all child support orders to be entered in MACSS for receipt and disbursement of support.</a:t>
            </a:r>
          </a:p>
          <a:p>
            <a:pPr lvl="0" algn="just"/>
            <a:r>
              <a:rPr lang="en-US" sz="3200" dirty="0"/>
              <a:t>MACSS Case ID ≠ IV-D Case.</a:t>
            </a:r>
          </a:p>
          <a:p>
            <a:pPr lvl="0" algn="just"/>
            <a:r>
              <a:rPr lang="en-US" sz="3200" dirty="0">
                <a:highlight>
                  <a:srgbClr val="FFFF00"/>
                </a:highlight>
              </a:rPr>
              <a:t>SFY 2025 - IV-D Collections $530,148,583.  93% of support collected by FSD is paid to Missouri families.</a:t>
            </a:r>
          </a:p>
          <a:p>
            <a:endParaRPr lang="en-US" dirty="0"/>
          </a:p>
        </p:txBody>
      </p:sp>
    </p:spTree>
    <p:extLst>
      <p:ext uri="{BB962C8B-B14F-4D97-AF65-F5344CB8AC3E}">
        <p14:creationId xmlns:p14="http://schemas.microsoft.com/office/powerpoint/2010/main" val="31734109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28CFF2-5571-0EEC-B8D7-53100534675B}"/>
              </a:ext>
            </a:extLst>
          </p:cNvPr>
          <p:cNvSpPr>
            <a:spLocks noGrp="1"/>
          </p:cNvSpPr>
          <p:nvPr>
            <p:ph type="title"/>
          </p:nvPr>
        </p:nvSpPr>
        <p:spPr>
          <a:xfrm>
            <a:off x="677334" y="609600"/>
            <a:ext cx="8873066" cy="1320800"/>
          </a:xfrm>
        </p:spPr>
        <p:txBody>
          <a:bodyPr>
            <a:normAutofit fontScale="90000"/>
          </a:bodyPr>
          <a:lstStyle/>
          <a:p>
            <a:r>
              <a:rPr lang="en-US" sz="4000" dirty="0">
                <a:solidFill>
                  <a:schemeClr val="tx1"/>
                </a:solidFill>
              </a:rPr>
              <a:t>FSD - Administrative and Judicial Process</a:t>
            </a:r>
            <a:br>
              <a:rPr lang="en-US" dirty="0">
                <a:solidFill>
                  <a:schemeClr val="tx1"/>
                </a:solidFill>
              </a:rPr>
            </a:br>
            <a:r>
              <a:rPr lang="en-US" sz="2200" dirty="0">
                <a:solidFill>
                  <a:schemeClr val="tx1"/>
                </a:solidFill>
              </a:rPr>
              <a:t>Authority</a:t>
            </a:r>
          </a:p>
        </p:txBody>
      </p:sp>
      <p:sp>
        <p:nvSpPr>
          <p:cNvPr id="3" name="Content Placeholder 2">
            <a:extLst>
              <a:ext uri="{FF2B5EF4-FFF2-40B4-BE49-F238E27FC236}">
                <a16:creationId xmlns:a16="http://schemas.microsoft.com/office/drawing/2014/main" id="{C2605AB3-4910-CBAA-8274-0CC2F5F13C3D}"/>
              </a:ext>
            </a:extLst>
          </p:cNvPr>
          <p:cNvSpPr>
            <a:spLocks noGrp="1"/>
          </p:cNvSpPr>
          <p:nvPr>
            <p:ph idx="1"/>
          </p:nvPr>
        </p:nvSpPr>
        <p:spPr>
          <a:xfrm>
            <a:off x="677334" y="2160589"/>
            <a:ext cx="9137226" cy="4453571"/>
          </a:xfrm>
        </p:spPr>
        <p:txBody>
          <a:bodyPr>
            <a:normAutofit/>
          </a:bodyPr>
          <a:lstStyle/>
          <a:p>
            <a:pPr marL="0" indent="0">
              <a:buNone/>
            </a:pPr>
            <a:r>
              <a:rPr lang="en-US" sz="2400" b="1" dirty="0"/>
              <a:t>Federal Law &amp; Regulations | §454 of SSA, codified in 42 USC 654 </a:t>
            </a:r>
          </a:p>
          <a:p>
            <a:r>
              <a:rPr lang="en-US" sz="2400" dirty="0"/>
              <a:t>45 C.F.R. 302 and 303 – State Plan Requirements and Standards for Program Operations</a:t>
            </a:r>
          </a:p>
          <a:p>
            <a:pPr lvl="1"/>
            <a:r>
              <a:rPr lang="en-US" sz="2000" dirty="0">
                <a:highlight>
                  <a:srgbClr val="FFFF00"/>
                </a:highlight>
              </a:rPr>
              <a:t>Expediated</a:t>
            </a:r>
            <a:r>
              <a:rPr lang="en-US" sz="2000" dirty="0"/>
              <a:t> Process – Immediate Wage Withholding</a:t>
            </a:r>
          </a:p>
          <a:p>
            <a:pPr lvl="1"/>
            <a:r>
              <a:rPr lang="en-US" sz="2000" dirty="0"/>
              <a:t>State Disbursement Unit (FSPC) as trustee for child support – Missouri elected to have all support paid through FSPC </a:t>
            </a:r>
            <a:r>
              <a:rPr lang="en-US" sz="2000" dirty="0">
                <a:solidFill>
                  <a:srgbClr val="FF0000"/>
                </a:solidFill>
                <a:highlight>
                  <a:srgbClr val="FFFF00"/>
                </a:highlight>
              </a:rPr>
              <a:t>(versus what?)</a:t>
            </a:r>
          </a:p>
          <a:p>
            <a:pPr lvl="1"/>
            <a:r>
              <a:rPr lang="en-US" sz="2000" dirty="0"/>
              <a:t>Child Support Guidelines – establish</a:t>
            </a:r>
            <a:r>
              <a:rPr lang="en-US" sz="2000" dirty="0">
                <a:highlight>
                  <a:srgbClr val="FFFF00"/>
                </a:highlight>
              </a:rPr>
              <a:t>ment</a:t>
            </a:r>
            <a:r>
              <a:rPr lang="en-US" sz="2000" dirty="0"/>
              <a:t> and review every 3 years</a:t>
            </a:r>
          </a:p>
          <a:p>
            <a:pPr lvl="1"/>
            <a:r>
              <a:rPr lang="en-US" sz="2000" dirty="0"/>
              <a:t>Establishment, Modification </a:t>
            </a:r>
            <a:r>
              <a:rPr lang="en-US" sz="2000" dirty="0">
                <a:solidFill>
                  <a:srgbClr val="FF0000"/>
                </a:solidFill>
              </a:rPr>
              <a:t>duplicate of above?</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21174921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28CFF2-5571-0EEC-B8D7-53100534675B}"/>
              </a:ext>
            </a:extLst>
          </p:cNvPr>
          <p:cNvSpPr>
            <a:spLocks noGrp="1"/>
          </p:cNvSpPr>
          <p:nvPr>
            <p:ph type="title"/>
          </p:nvPr>
        </p:nvSpPr>
        <p:spPr>
          <a:xfrm>
            <a:off x="677334" y="609600"/>
            <a:ext cx="9177866" cy="1320800"/>
          </a:xfrm>
        </p:spPr>
        <p:txBody>
          <a:bodyPr>
            <a:normAutofit/>
          </a:bodyPr>
          <a:lstStyle/>
          <a:p>
            <a:r>
              <a:rPr lang="en-US" dirty="0">
                <a:solidFill>
                  <a:schemeClr val="tx1"/>
                </a:solidFill>
              </a:rPr>
              <a:t>FSD - Administrative and Judicial Process</a:t>
            </a:r>
            <a:br>
              <a:rPr lang="en-US" dirty="0">
                <a:solidFill>
                  <a:schemeClr val="tx1"/>
                </a:solidFill>
              </a:rPr>
            </a:br>
            <a:r>
              <a:rPr lang="en-US" sz="2000" dirty="0">
                <a:solidFill>
                  <a:schemeClr val="tx1"/>
                </a:solidFill>
              </a:rPr>
              <a:t>Authority</a:t>
            </a:r>
          </a:p>
        </p:txBody>
      </p:sp>
      <p:sp>
        <p:nvSpPr>
          <p:cNvPr id="3" name="Content Placeholder 2">
            <a:extLst>
              <a:ext uri="{FF2B5EF4-FFF2-40B4-BE49-F238E27FC236}">
                <a16:creationId xmlns:a16="http://schemas.microsoft.com/office/drawing/2014/main" id="{C2605AB3-4910-CBAA-8274-0CC2F5F13C3D}"/>
              </a:ext>
            </a:extLst>
          </p:cNvPr>
          <p:cNvSpPr>
            <a:spLocks noGrp="1"/>
          </p:cNvSpPr>
          <p:nvPr>
            <p:ph idx="1"/>
          </p:nvPr>
        </p:nvSpPr>
        <p:spPr>
          <a:xfrm>
            <a:off x="677334" y="2160589"/>
            <a:ext cx="8596668" cy="4514531"/>
          </a:xfrm>
        </p:spPr>
        <p:txBody>
          <a:bodyPr>
            <a:normAutofit lnSpcReduction="10000"/>
          </a:bodyPr>
          <a:lstStyle/>
          <a:p>
            <a:pPr marL="0" indent="0">
              <a:buNone/>
            </a:pPr>
            <a:r>
              <a:rPr lang="en-US" sz="2400" b="1" dirty="0"/>
              <a:t>Missouri Law &amp; Regulations | Codifies Federal Mandates</a:t>
            </a:r>
          </a:p>
          <a:p>
            <a:pPr lvl="0"/>
            <a:r>
              <a:rPr lang="en-US" sz="2400" dirty="0"/>
              <a:t>Chapter 454 </a:t>
            </a:r>
            <a:r>
              <a:rPr lang="en-US" sz="2400" dirty="0" err="1"/>
              <a:t>RSMo</a:t>
            </a:r>
            <a:r>
              <a:rPr lang="en-US" sz="2400" dirty="0"/>
              <a:t> – Statutes specific to IV-D Program</a:t>
            </a:r>
          </a:p>
          <a:p>
            <a:pPr lvl="1"/>
            <a:r>
              <a:rPr lang="en-US" sz="2000" dirty="0"/>
              <a:t>Plus Uniform Interstate Foreign Support Act (UIFSA)</a:t>
            </a:r>
          </a:p>
          <a:p>
            <a:r>
              <a:rPr lang="en-US" sz="2400" dirty="0"/>
              <a:t>Chapter 210 RSMo – Uniform Parentage Act (UPA) §210.817 to §210.854</a:t>
            </a:r>
          </a:p>
          <a:p>
            <a:r>
              <a:rPr lang="en-US" sz="2400" dirty="0"/>
              <a:t>Chapter 452 - §452.340 Child Support Guidelines, Emancipation, Abatement</a:t>
            </a:r>
          </a:p>
          <a:p>
            <a:r>
              <a:rPr lang="en-US" sz="2400" dirty="0"/>
              <a:t>§568.040 Criminal Non-support </a:t>
            </a:r>
          </a:p>
          <a:p>
            <a:r>
              <a:rPr lang="en-US" sz="2400" dirty="0"/>
              <a:t>Chapter 536 Administrative Hearings</a:t>
            </a:r>
          </a:p>
          <a:p>
            <a:r>
              <a:rPr lang="en-US" sz="2400" dirty="0"/>
              <a:t>13 C.S.R. 40 Chapters 100 to 112</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1329032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28CFF2-5571-0EEC-B8D7-53100534675B}"/>
              </a:ext>
            </a:extLst>
          </p:cNvPr>
          <p:cNvSpPr>
            <a:spLocks noGrp="1"/>
          </p:cNvSpPr>
          <p:nvPr>
            <p:ph type="title"/>
          </p:nvPr>
        </p:nvSpPr>
        <p:spPr>
          <a:xfrm>
            <a:off x="677334" y="609600"/>
            <a:ext cx="8913706" cy="1320800"/>
          </a:xfrm>
        </p:spPr>
        <p:txBody>
          <a:bodyPr/>
          <a:lstStyle/>
          <a:p>
            <a:r>
              <a:rPr lang="en-US" dirty="0">
                <a:solidFill>
                  <a:schemeClr val="tx1"/>
                </a:solidFill>
              </a:rPr>
              <a:t>FSD Administrative Process	</a:t>
            </a:r>
            <a:br>
              <a:rPr lang="en-US" dirty="0">
                <a:solidFill>
                  <a:schemeClr val="tx1"/>
                </a:solidFill>
              </a:rPr>
            </a:br>
            <a:r>
              <a:rPr lang="en-US" sz="2000" dirty="0">
                <a:solidFill>
                  <a:schemeClr val="tx1"/>
                </a:solidFill>
              </a:rPr>
              <a:t>Core Functions</a:t>
            </a:r>
          </a:p>
        </p:txBody>
      </p:sp>
      <p:sp>
        <p:nvSpPr>
          <p:cNvPr id="3" name="Content Placeholder 2">
            <a:extLst>
              <a:ext uri="{FF2B5EF4-FFF2-40B4-BE49-F238E27FC236}">
                <a16:creationId xmlns:a16="http://schemas.microsoft.com/office/drawing/2014/main" id="{C2605AB3-4910-CBAA-8274-0CC2F5F13C3D}"/>
              </a:ext>
            </a:extLst>
          </p:cNvPr>
          <p:cNvSpPr>
            <a:spLocks noGrp="1"/>
          </p:cNvSpPr>
          <p:nvPr>
            <p:ph idx="1"/>
          </p:nvPr>
        </p:nvSpPr>
        <p:spPr>
          <a:xfrm>
            <a:off x="677334" y="2160589"/>
            <a:ext cx="9167706" cy="4321491"/>
          </a:xfrm>
        </p:spPr>
        <p:txBody>
          <a:bodyPr>
            <a:normAutofit fontScale="77500" lnSpcReduction="20000"/>
          </a:bodyPr>
          <a:lstStyle/>
          <a:p>
            <a:pPr marL="0" lvl="0" indent="0">
              <a:buNone/>
            </a:pPr>
            <a:r>
              <a:rPr lang="en-US" sz="2800" b="1" dirty="0"/>
              <a:t>Establishment of Paternity and Support Orders</a:t>
            </a:r>
          </a:p>
          <a:p>
            <a:pPr lvl="0"/>
            <a:r>
              <a:rPr lang="en-US" sz="2800" dirty="0"/>
              <a:t>Presumption of Paternity §210.822 – marriage, acknowledgement filed with Vital Records (60 days to rescind), DNA Testing.</a:t>
            </a:r>
          </a:p>
          <a:p>
            <a:pPr lvl="0"/>
            <a:r>
              <a:rPr lang="en-US" sz="2800" dirty="0"/>
              <a:t>Admin. Establishment Orders if a presumption of paternity exists.  §454.485 (paternity), §454.470 (support order), §452.340 (Rule 88.01 Form 14 guidelines).</a:t>
            </a:r>
          </a:p>
          <a:p>
            <a:pPr lvl="0"/>
            <a:r>
              <a:rPr lang="en-US" sz="2800" dirty="0"/>
              <a:t>Judicial Establishment when Admin. Establishment is not possible. No presumption, no DNA testing, multiple alleged fathers, presumed vs. alleged fathers. §210 (UPA) and §452.340.</a:t>
            </a:r>
          </a:p>
          <a:p>
            <a:pPr lvl="0"/>
            <a:r>
              <a:rPr lang="en-US" sz="2800" dirty="0"/>
              <a:t>All Missouri Orders must order FSPC as trustee and provide for wage withholding. §454.530.</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1147820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28CFF2-5571-0EEC-B8D7-53100534675B}"/>
              </a:ext>
            </a:extLst>
          </p:cNvPr>
          <p:cNvSpPr>
            <a:spLocks noGrp="1"/>
          </p:cNvSpPr>
          <p:nvPr>
            <p:ph type="title"/>
          </p:nvPr>
        </p:nvSpPr>
        <p:spPr>
          <a:xfrm>
            <a:off x="677334" y="609600"/>
            <a:ext cx="9015306" cy="1320800"/>
          </a:xfrm>
        </p:spPr>
        <p:txBody>
          <a:bodyPr/>
          <a:lstStyle/>
          <a:p>
            <a:r>
              <a:rPr lang="en-US" dirty="0">
                <a:solidFill>
                  <a:schemeClr val="tx1"/>
                </a:solidFill>
              </a:rPr>
              <a:t>FSD Administrative Process	</a:t>
            </a:r>
            <a:br>
              <a:rPr lang="en-US" dirty="0">
                <a:solidFill>
                  <a:schemeClr val="tx1"/>
                </a:solidFill>
              </a:rPr>
            </a:br>
            <a:r>
              <a:rPr lang="en-US" sz="2000" dirty="0">
                <a:solidFill>
                  <a:schemeClr val="tx1"/>
                </a:solidFill>
              </a:rPr>
              <a:t>Core Functions</a:t>
            </a:r>
          </a:p>
        </p:txBody>
      </p:sp>
      <p:sp>
        <p:nvSpPr>
          <p:cNvPr id="3" name="Content Placeholder 2">
            <a:extLst>
              <a:ext uri="{FF2B5EF4-FFF2-40B4-BE49-F238E27FC236}">
                <a16:creationId xmlns:a16="http://schemas.microsoft.com/office/drawing/2014/main" id="{C2605AB3-4910-CBAA-8274-0CC2F5F13C3D}"/>
              </a:ext>
            </a:extLst>
          </p:cNvPr>
          <p:cNvSpPr>
            <a:spLocks noGrp="1"/>
          </p:cNvSpPr>
          <p:nvPr>
            <p:ph idx="1"/>
          </p:nvPr>
        </p:nvSpPr>
        <p:spPr/>
        <p:txBody>
          <a:bodyPr>
            <a:normAutofit/>
          </a:bodyPr>
          <a:lstStyle/>
          <a:p>
            <a:pPr marL="0" lvl="0" indent="0">
              <a:buNone/>
            </a:pPr>
            <a:r>
              <a:rPr lang="en-US" sz="2800" b="1" dirty="0"/>
              <a:t>Review and Modification of Support Orders</a:t>
            </a:r>
            <a:endParaRPr lang="en-US" sz="800" dirty="0">
              <a:highlight>
                <a:srgbClr val="EEEEEE"/>
              </a:highlight>
            </a:endParaRPr>
          </a:p>
          <a:p>
            <a:r>
              <a:rPr lang="en-US" sz="2600" dirty="0"/>
              <a:t>Review every 3 years or 50% change in gross income.</a:t>
            </a:r>
          </a:p>
          <a:p>
            <a:r>
              <a:rPr lang="en-US" sz="2600" dirty="0"/>
              <a:t>Admin Modification of Admin Orders – effective upon signing. </a:t>
            </a:r>
            <a:r>
              <a:rPr lang="en-US" sz="2600" dirty="0">
                <a:solidFill>
                  <a:srgbClr val="FF0000"/>
                </a:solidFill>
              </a:rPr>
              <a:t>Who?</a:t>
            </a:r>
            <a:r>
              <a:rPr lang="en-US" sz="2600" dirty="0"/>
              <a:t> §454.500.</a:t>
            </a:r>
          </a:p>
          <a:p>
            <a:r>
              <a:rPr lang="en-US" sz="2600" dirty="0"/>
              <a:t>Admin Modification of Judicial Orders – effective when approved by Court. §454.496.</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2470709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28CFF2-5571-0EEC-B8D7-53100534675B}"/>
              </a:ext>
            </a:extLst>
          </p:cNvPr>
          <p:cNvSpPr>
            <a:spLocks noGrp="1"/>
          </p:cNvSpPr>
          <p:nvPr>
            <p:ph type="title"/>
          </p:nvPr>
        </p:nvSpPr>
        <p:spPr/>
        <p:txBody>
          <a:bodyPr/>
          <a:lstStyle/>
          <a:p>
            <a:r>
              <a:rPr lang="en-US" dirty="0">
                <a:solidFill>
                  <a:schemeClr val="tx1"/>
                </a:solidFill>
              </a:rPr>
              <a:t>FSD Administrative Process	</a:t>
            </a:r>
            <a:br>
              <a:rPr lang="en-US" dirty="0">
                <a:solidFill>
                  <a:schemeClr val="tx1"/>
                </a:solidFill>
              </a:rPr>
            </a:br>
            <a:r>
              <a:rPr lang="en-US" sz="2000" dirty="0">
                <a:solidFill>
                  <a:schemeClr val="tx1"/>
                </a:solidFill>
              </a:rPr>
              <a:t>Core Functions</a:t>
            </a:r>
            <a:endParaRPr lang="en-US" sz="2000" dirty="0"/>
          </a:p>
        </p:txBody>
      </p:sp>
      <p:sp>
        <p:nvSpPr>
          <p:cNvPr id="3" name="Content Placeholder 2">
            <a:extLst>
              <a:ext uri="{FF2B5EF4-FFF2-40B4-BE49-F238E27FC236}">
                <a16:creationId xmlns:a16="http://schemas.microsoft.com/office/drawing/2014/main" id="{C2605AB3-4910-CBAA-8274-0CC2F5F13C3D}"/>
              </a:ext>
            </a:extLst>
          </p:cNvPr>
          <p:cNvSpPr>
            <a:spLocks noGrp="1"/>
          </p:cNvSpPr>
          <p:nvPr>
            <p:ph idx="1"/>
          </p:nvPr>
        </p:nvSpPr>
        <p:spPr>
          <a:xfrm>
            <a:off x="677334" y="2160589"/>
            <a:ext cx="9157546" cy="4697411"/>
          </a:xfrm>
        </p:spPr>
        <p:txBody>
          <a:bodyPr>
            <a:normAutofit fontScale="77500" lnSpcReduction="20000"/>
          </a:bodyPr>
          <a:lstStyle/>
          <a:p>
            <a:pPr marL="0" lvl="0" indent="0">
              <a:buNone/>
            </a:pPr>
            <a:r>
              <a:rPr lang="en-US" sz="3100" b="1" dirty="0"/>
              <a:t>Enforcement</a:t>
            </a:r>
          </a:p>
          <a:p>
            <a:r>
              <a:rPr lang="en-US" sz="2800" dirty="0"/>
              <a:t>Wage withholding. Employer §454.50 and Non-employer withholding §454.505.5.</a:t>
            </a:r>
          </a:p>
          <a:p>
            <a:r>
              <a:rPr lang="en-US" sz="2800" dirty="0"/>
              <a:t>Unemployment Compensation. §454.505.</a:t>
            </a:r>
          </a:p>
          <a:p>
            <a:r>
              <a:rPr lang="en-US" sz="2800" dirty="0"/>
              <a:t>Financial Liens – bank, investigation, retirement accounts.  §454.507.</a:t>
            </a:r>
          </a:p>
          <a:p>
            <a:r>
              <a:rPr lang="en-US" sz="2800" dirty="0"/>
              <a:t>Liens – Estates §454.514, real property §454.515, vehicles §454.516, worker’s compensation §454.517, lawsuits §454.518, personal injury §454.519.</a:t>
            </a:r>
          </a:p>
          <a:p>
            <a:r>
              <a:rPr lang="en-US" sz="2800" dirty="0"/>
              <a:t>Federal and State tax refund interceptions. </a:t>
            </a:r>
            <a:r>
              <a:rPr lang="en-US" sz="2800" dirty="0">
                <a:highlight>
                  <a:srgbClr val="FFFF00"/>
                </a:highlight>
              </a:rPr>
              <a:t>§</a:t>
            </a:r>
            <a:r>
              <a:rPr lang="en-US" sz="2800" dirty="0"/>
              <a:t> Subordination of other liens §454.522.</a:t>
            </a:r>
          </a:p>
          <a:p>
            <a:r>
              <a:rPr lang="en-US" sz="2800" dirty="0"/>
              <a:t>Suspension of licenses – driver’s, professional, recreational and sporting §§454.1000 - 454.1031.</a:t>
            </a:r>
          </a:p>
          <a:p>
            <a:r>
              <a:rPr lang="en-US" sz="2800" dirty="0"/>
              <a:t>Passport denials, revocation, or restrictions. §454.511.</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1196522425"/>
      </p:ext>
    </p:extLst>
  </p:cSld>
  <p:clrMapOvr>
    <a:masterClrMapping/>
  </p:clrMapOvr>
</p:sld>
</file>

<file path=ppt/theme/theme1.xml><?xml version="1.0" encoding="utf-8"?>
<a:theme xmlns:a="http://schemas.openxmlformats.org/drawingml/2006/main" name="Facet">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3108</TotalTime>
  <Words>1149</Words>
  <Application>Microsoft Office PowerPoint</Application>
  <PresentationFormat>Widescreen</PresentationFormat>
  <Paragraphs>87</Paragraphs>
  <Slides>13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Wingdings 3</vt:lpstr>
      <vt:lpstr>Facet</vt:lpstr>
      <vt:lpstr>Family Support Division Title IV-D PROGRAM</vt:lpstr>
      <vt:lpstr>MISSOURI’S TITLE IV-D PROGRAM Family Support Division (FSD) is administrator of Missouri’s IV-D program</vt:lpstr>
      <vt:lpstr>MISSOURI’S TITLE IV-D PROGRAM Family Support Division (FSD) is administrator of Missouri’s IV-D program</vt:lpstr>
      <vt:lpstr>MISSOURI’S TITLE IV-D PROGRAM What makes a case a IV-D case?</vt:lpstr>
      <vt:lpstr>FSD - Administrative and Judicial Process Authority</vt:lpstr>
      <vt:lpstr>FSD - Administrative and Judicial Process Authority</vt:lpstr>
      <vt:lpstr>FSD Administrative Process  Core Functions</vt:lpstr>
      <vt:lpstr>FSD Administrative Process  Core Functions</vt:lpstr>
      <vt:lpstr>FSD Administrative Process  Core Functions</vt:lpstr>
      <vt:lpstr>FSD Administrative Process  DLS Administrative Hearings – Child Support</vt:lpstr>
      <vt:lpstr>FSD Judicial Process Cooperative Agreements with PAs and AGO</vt:lpstr>
      <vt:lpstr>Service of Process Where Do I Serve FSD?</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Marcos McMillan-Ehinger</dc:creator>
  <cp:lastModifiedBy>Hickerson, Lori</cp:lastModifiedBy>
  <cp:revision>8</cp:revision>
  <dcterms:created xsi:type="dcterms:W3CDTF">2026-02-08T15:32:09Z</dcterms:created>
  <dcterms:modified xsi:type="dcterms:W3CDTF">2026-02-17T21:06:05Z</dcterms:modified>
</cp:coreProperties>
</file>