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</p:sldIdLst>
  <p:sldSz cy="6858000" cx="12192000"/>
  <p:notesSz cx="6858000" cy="9144000"/>
  <p:embeddedFontLst>
    <p:embeddedFont>
      <p:font typeface="Corbel"/>
      <p:regular r:id="rId42"/>
      <p:bold r:id="rId43"/>
      <p:italic r:id="rId44"/>
      <p:boldItalic r:id="rId4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46" roundtripDataSignature="AMtx7miA1ML9JVOJDexF8jnBmRHczLxwD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6.xml"/><Relationship Id="rId20" Type="http://schemas.openxmlformats.org/officeDocument/2006/relationships/slide" Target="slides/slide16.xml"/><Relationship Id="rId42" Type="http://schemas.openxmlformats.org/officeDocument/2006/relationships/font" Target="fonts/Corbel-regular.fntdata"/><Relationship Id="rId41" Type="http://schemas.openxmlformats.org/officeDocument/2006/relationships/slide" Target="slides/slide37.xml"/><Relationship Id="rId22" Type="http://schemas.openxmlformats.org/officeDocument/2006/relationships/slide" Target="slides/slide18.xml"/><Relationship Id="rId44" Type="http://schemas.openxmlformats.org/officeDocument/2006/relationships/font" Target="fonts/Corbel-italic.fntdata"/><Relationship Id="rId21" Type="http://schemas.openxmlformats.org/officeDocument/2006/relationships/slide" Target="slides/slide17.xml"/><Relationship Id="rId43" Type="http://schemas.openxmlformats.org/officeDocument/2006/relationships/font" Target="fonts/Corbel-bold.fntdata"/><Relationship Id="rId24" Type="http://schemas.openxmlformats.org/officeDocument/2006/relationships/slide" Target="slides/slide20.xml"/><Relationship Id="rId46" Type="http://customschemas.google.com/relationships/presentationmetadata" Target="metadata"/><Relationship Id="rId23" Type="http://schemas.openxmlformats.org/officeDocument/2006/relationships/slide" Target="slides/slide19.xml"/><Relationship Id="rId45" Type="http://schemas.openxmlformats.org/officeDocument/2006/relationships/font" Target="fonts/Corbel-bold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35" Type="http://schemas.openxmlformats.org/officeDocument/2006/relationships/slide" Target="slides/slide31.xml"/><Relationship Id="rId12" Type="http://schemas.openxmlformats.org/officeDocument/2006/relationships/slide" Target="slides/slide8.xml"/><Relationship Id="rId34" Type="http://schemas.openxmlformats.org/officeDocument/2006/relationships/slide" Target="slides/slide30.xml"/><Relationship Id="rId15" Type="http://schemas.openxmlformats.org/officeDocument/2006/relationships/slide" Target="slides/slide11.xml"/><Relationship Id="rId37" Type="http://schemas.openxmlformats.org/officeDocument/2006/relationships/slide" Target="slides/slide33.xml"/><Relationship Id="rId14" Type="http://schemas.openxmlformats.org/officeDocument/2006/relationships/slide" Target="slides/slide10.xml"/><Relationship Id="rId36" Type="http://schemas.openxmlformats.org/officeDocument/2006/relationships/slide" Target="slides/slide32.xml"/><Relationship Id="rId17" Type="http://schemas.openxmlformats.org/officeDocument/2006/relationships/slide" Target="slides/slide13.xml"/><Relationship Id="rId39" Type="http://schemas.openxmlformats.org/officeDocument/2006/relationships/slide" Target="slides/slide35.xml"/><Relationship Id="rId16" Type="http://schemas.openxmlformats.org/officeDocument/2006/relationships/slide" Target="slides/slide12.xml"/><Relationship Id="rId38" Type="http://schemas.openxmlformats.org/officeDocument/2006/relationships/slide" Target="slides/slide34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3ccfc427fc3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" name="Google Shape;248;g3ccfc427fc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3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3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3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3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3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3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8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38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3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8"/>
          <p:cNvSpPr txBox="1"/>
          <p:nvPr>
            <p:ph type="ctrTitle"/>
          </p:nvPr>
        </p:nvSpPr>
        <p:spPr>
          <a:xfrm>
            <a:off x="1069848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900"/>
              <a:buFont typeface="Corbel"/>
              <a:buNone/>
              <a:defRPr sz="59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8"/>
          <p:cNvSpPr txBox="1"/>
          <p:nvPr>
            <p:ph idx="1" type="subTitle"/>
          </p:nvPr>
        </p:nvSpPr>
        <p:spPr>
          <a:xfrm>
            <a:off x="1100015" y="4670246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200"/>
              <a:buNone/>
              <a:defRPr sz="2200" cap="none">
                <a:solidFill>
                  <a:srgbClr val="D7F0F6"/>
                </a:solidFill>
              </a:defRPr>
            </a:lvl1pPr>
            <a:lvl2pPr lvl="1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18" name="Google Shape;18;p38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8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8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7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47"/>
          <p:cNvSpPr txBox="1"/>
          <p:nvPr>
            <p:ph idx="1" type="body"/>
          </p:nvPr>
        </p:nvSpPr>
        <p:spPr>
          <a:xfrm rot="5400000">
            <a:off x="4966548" y="-233172"/>
            <a:ext cx="5120640" cy="731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2pPr>
            <a:lvl3pPr indent="-3429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75" name="Google Shape;75;p47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47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47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8"/>
          <p:cNvSpPr txBox="1"/>
          <p:nvPr>
            <p:ph type="title"/>
          </p:nvPr>
        </p:nvSpPr>
        <p:spPr>
          <a:xfrm rot="5400000">
            <a:off x="-685800" y="2057400"/>
            <a:ext cx="4953000" cy="281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48"/>
          <p:cNvSpPr txBox="1"/>
          <p:nvPr>
            <p:ph idx="1" type="body"/>
          </p:nvPr>
        </p:nvSpPr>
        <p:spPr>
          <a:xfrm rot="5400000">
            <a:off x="4965192" y="-228600"/>
            <a:ext cx="5120640" cy="731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2pPr>
            <a:lvl3pPr indent="-3429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81" name="Google Shape;81;p48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48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48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9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9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2pPr>
            <a:lvl3pPr indent="-3429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24" name="Google Shape;24;p39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9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9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0"/>
          <p:cNvSpPr txBox="1"/>
          <p:nvPr>
            <p:ph type="title"/>
          </p:nvPr>
        </p:nvSpPr>
        <p:spPr>
          <a:xfrm>
            <a:off x="3867912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5900"/>
              <a:buFont typeface="Corbel"/>
              <a:buNone/>
              <a:defRPr b="0" sz="5900">
                <a:solidFill>
                  <a:srgbClr val="59595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0"/>
          <p:cNvSpPr txBox="1"/>
          <p:nvPr>
            <p:ph idx="1" type="body"/>
          </p:nvPr>
        </p:nvSpPr>
        <p:spPr>
          <a:xfrm>
            <a:off x="3886200" y="4672584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200"/>
              <a:buNone/>
              <a:defRPr sz="2200" cap="none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0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0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0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1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1"/>
          <p:cNvSpPr txBox="1"/>
          <p:nvPr>
            <p:ph idx="1" type="body"/>
          </p:nvPr>
        </p:nvSpPr>
        <p:spPr>
          <a:xfrm>
            <a:off x="3867912" y="868680"/>
            <a:ext cx="347472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36" name="Google Shape;36;p41"/>
          <p:cNvSpPr txBox="1"/>
          <p:nvPr>
            <p:ph idx="2" type="body"/>
          </p:nvPr>
        </p:nvSpPr>
        <p:spPr>
          <a:xfrm>
            <a:off x="7818120" y="868680"/>
            <a:ext cx="347472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37" name="Google Shape;37;p41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1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41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2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42"/>
          <p:cNvSpPr txBox="1"/>
          <p:nvPr>
            <p:ph idx="1" type="body"/>
          </p:nvPr>
        </p:nvSpPr>
        <p:spPr>
          <a:xfrm>
            <a:off x="3867912" y="1023586"/>
            <a:ext cx="3474720" cy="8077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42"/>
          <p:cNvSpPr txBox="1"/>
          <p:nvPr>
            <p:ph idx="2" type="body"/>
          </p:nvPr>
        </p:nvSpPr>
        <p:spPr>
          <a:xfrm>
            <a:off x="3867912" y="1930936"/>
            <a:ext cx="347472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44" name="Google Shape;44;p42"/>
          <p:cNvSpPr txBox="1"/>
          <p:nvPr>
            <p:ph idx="3" type="body"/>
          </p:nvPr>
        </p:nvSpPr>
        <p:spPr>
          <a:xfrm>
            <a:off x="7818463" y="1023586"/>
            <a:ext cx="3474720" cy="8131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42"/>
          <p:cNvSpPr txBox="1"/>
          <p:nvPr>
            <p:ph idx="4" type="body"/>
          </p:nvPr>
        </p:nvSpPr>
        <p:spPr>
          <a:xfrm>
            <a:off x="7818463" y="1930936"/>
            <a:ext cx="347472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46" name="Google Shape;46;p42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42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42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3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43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43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43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4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44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44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5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rbel"/>
              <a:buNone/>
              <a:defRPr b="0"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45"/>
          <p:cNvSpPr txBox="1"/>
          <p:nvPr>
            <p:ph idx="1" type="body"/>
          </p:nvPr>
        </p:nvSpPr>
        <p:spPr>
          <a:xfrm>
            <a:off x="3867912" y="868680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61" name="Google Shape;61;p45"/>
          <p:cNvSpPr txBox="1"/>
          <p:nvPr>
            <p:ph idx="2" type="body"/>
          </p:nvPr>
        </p:nvSpPr>
        <p:spPr>
          <a:xfrm>
            <a:off x="256032" y="3494176"/>
            <a:ext cx="2834640" cy="23219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45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45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45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6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rbel"/>
              <a:buNone/>
              <a:defRPr b="0"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46"/>
          <p:cNvSpPr/>
          <p:nvPr>
            <p:ph idx="2" type="pic"/>
          </p:nvPr>
        </p:nvSpPr>
        <p:spPr>
          <a:xfrm>
            <a:off x="3570644" y="767419"/>
            <a:ext cx="8115230" cy="5330952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68" name="Google Shape;68;p46"/>
          <p:cNvSpPr txBox="1"/>
          <p:nvPr>
            <p:ph idx="1" type="body"/>
          </p:nvPr>
        </p:nvSpPr>
        <p:spPr>
          <a:xfrm>
            <a:off x="256032" y="3493008"/>
            <a:ext cx="2834640" cy="23225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46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46"/>
          <p:cNvSpPr txBox="1"/>
          <p:nvPr>
            <p:ph idx="11" type="ftr"/>
          </p:nvPr>
        </p:nvSpPr>
        <p:spPr>
          <a:xfrm>
            <a:off x="3499101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46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7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" name="Google Shape;7;p37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  <a:defRPr b="0" i="0" sz="36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" name="Google Shape;8;p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3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" name="Google Shape;9;p37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-330200" lvl="2" marL="13716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●"/>
              <a:defRPr b="0" i="0" sz="16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0" name="Google Shape;10;p37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1" name="Google Shape;11;p37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2" name="Google Shape;12;p37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Relationship Id="rId3" Type="http://schemas.openxmlformats.org/officeDocument/2006/relationships/hyperlink" Target="https://fc7.fastcase.com/results?docUid=6917531" TargetMode="Externa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1069848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Corbel"/>
              <a:buNone/>
            </a:pPr>
            <a:r>
              <a:rPr lang="en-US" sz="5400"/>
              <a:t>How to use supervised visitation in effective step-up plans </a:t>
            </a:r>
            <a:endParaRPr/>
          </a:p>
        </p:txBody>
      </p:sp>
      <p:sp>
        <p:nvSpPr>
          <p:cNvPr id="89" name="Google Shape;89;p1"/>
          <p:cNvSpPr txBox="1"/>
          <p:nvPr>
            <p:ph idx="1" type="subTitle"/>
          </p:nvPr>
        </p:nvSpPr>
        <p:spPr>
          <a:xfrm>
            <a:off x="1100015" y="4670246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/>
              <a:t>Presented by: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200"/>
              <a:buNone/>
            </a:pPr>
            <a:r>
              <a:rPr lang="en-US"/>
              <a:t>Kristen Buzzelli &amp; Alicia Grindstaff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0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Font typeface="Corbel"/>
              <a:buNone/>
            </a:pPr>
            <a:r>
              <a:rPr lang="en-US" sz="3400"/>
              <a:t>Therapeutically supervised </a:t>
            </a:r>
            <a:br>
              <a:rPr lang="en-US" sz="3400"/>
            </a:br>
            <a:r>
              <a:rPr lang="en-US" sz="3400"/>
              <a:t>visits</a:t>
            </a:r>
            <a:endParaRPr/>
          </a:p>
        </p:txBody>
      </p:sp>
      <p:sp>
        <p:nvSpPr>
          <p:cNvPr id="143" name="Google Shape;143;p10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These visits are appropriate when there are: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Severe mental health conditions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Lack of bonding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Sexual abuse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Alienation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Resist/refuse dynamic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Estrangement 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1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n-US"/>
              <a:t>Stepping up </a:t>
            </a:r>
            <a:endParaRPr/>
          </a:p>
        </p:txBody>
      </p:sp>
      <p:sp>
        <p:nvSpPr>
          <p:cNvPr id="149" name="Google Shape;149;p11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Lack of safety concerns</a:t>
            </a:r>
            <a:endParaRPr/>
          </a:p>
          <a:p>
            <a:pPr indent="-5587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The child being comfortable</a:t>
            </a:r>
            <a:endParaRPr/>
          </a:p>
          <a:p>
            <a:pPr indent="-5587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Consistency in the parenting plan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The next step is as much or more time and will </a:t>
            </a:r>
            <a:r>
              <a:rPr i="1" lang="en-US"/>
              <a:t>consistently</a:t>
            </a:r>
            <a:r>
              <a:rPr lang="en-US"/>
              <a:t> available to the relationship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2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n-US"/>
              <a:t>Alternatives</a:t>
            </a:r>
            <a:endParaRPr/>
          </a:p>
        </p:txBody>
      </p:sp>
      <p:sp>
        <p:nvSpPr>
          <p:cNvPr id="155" name="Google Shape;155;p12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/>
              <a:t>Individual counseling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For any and all parties</a:t>
            </a:r>
            <a:endParaRPr/>
          </a:p>
          <a:p>
            <a:pPr indent="-685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45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Co-parenting counseling</a:t>
            </a:r>
            <a:endParaRPr/>
          </a:p>
          <a:p>
            <a:pPr indent="-5587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Parenting classes </a:t>
            </a:r>
            <a:endParaRPr/>
          </a:p>
          <a:p>
            <a:pPr indent="0" lvl="1" marL="502919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3"/>
          <p:cNvSpPr txBox="1"/>
          <p:nvPr>
            <p:ph type="title"/>
          </p:nvPr>
        </p:nvSpPr>
        <p:spPr>
          <a:xfrm>
            <a:off x="3867912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5900"/>
              <a:buFont typeface="Corbel"/>
              <a:buNone/>
            </a:pPr>
            <a:r>
              <a:rPr lang="en-US"/>
              <a:t>Types of Visitation </a:t>
            </a:r>
            <a:endParaRPr/>
          </a:p>
        </p:txBody>
      </p:sp>
      <p:sp>
        <p:nvSpPr>
          <p:cNvPr id="161" name="Google Shape;161;p13"/>
          <p:cNvSpPr txBox="1"/>
          <p:nvPr>
            <p:ph idx="1" type="body"/>
          </p:nvPr>
        </p:nvSpPr>
        <p:spPr>
          <a:xfrm>
            <a:off x="3886200" y="4672584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/>
              <a:t>Continued 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4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n-US"/>
              <a:t>Supervised</a:t>
            </a:r>
            <a:endParaRPr/>
          </a:p>
        </p:txBody>
      </p:sp>
      <p:sp>
        <p:nvSpPr>
          <p:cNvPr id="167" name="Google Shape;167;p14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Parent aide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rPr lang="en-US"/>
              <a:t> 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On site or off site </a:t>
            </a:r>
            <a:endParaRPr/>
          </a:p>
          <a:p>
            <a:pPr indent="-5587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5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n-US"/>
              <a:t>Supervised</a:t>
            </a:r>
            <a:endParaRPr/>
          </a:p>
        </p:txBody>
      </p:sp>
      <p:sp>
        <p:nvSpPr>
          <p:cNvPr id="173" name="Google Shape;173;p15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Supervised parent arrives first</a:t>
            </a:r>
            <a:endParaRPr/>
          </a:p>
          <a:p>
            <a:pPr indent="-5587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Parent aide brings child/ren to the parent from the providing adult 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6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n-US"/>
              <a:t>Supervised</a:t>
            </a:r>
            <a:endParaRPr/>
          </a:p>
        </p:txBody>
      </p:sp>
      <p:sp>
        <p:nvSpPr>
          <p:cNvPr id="179" name="Google Shape;179;p16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Supervisor should: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Maintain sight and sound distance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Take detailed notes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Enforce rules if necessary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Protect child’s emotional safety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Communicate with GAL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7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n-US"/>
              <a:t>Supervised</a:t>
            </a:r>
            <a:endParaRPr/>
          </a:p>
        </p:txBody>
      </p:sp>
      <p:sp>
        <p:nvSpPr>
          <p:cNvPr id="185" name="Google Shape;185;p17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These visits are appropriate when there has been: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Substance abuse concerns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Domestic Violence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Some cases of physical/emotional abuse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Neglect 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8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n-US"/>
              <a:t>Stepping up</a:t>
            </a:r>
            <a:endParaRPr/>
          </a:p>
        </p:txBody>
      </p:sp>
      <p:sp>
        <p:nvSpPr>
          <p:cNvPr id="191" name="Google Shape;191;p18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Check in with the supervisor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Is the other parent expressing concerns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Are the children responding positively to visits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Has the supervised parent demonstrated: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Effective discipline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Ability to soothe child/ren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Ability to manage multiple children at the same time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Ability to follow rules and respect boundaries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45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Are the concerns that brought the parent to supervision being resolved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Word of caution 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9"/>
          <p:cNvSpPr txBox="1"/>
          <p:nvPr>
            <p:ph type="title"/>
          </p:nvPr>
        </p:nvSpPr>
        <p:spPr>
          <a:xfrm>
            <a:off x="3867912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5900"/>
              <a:buFont typeface="Corbel"/>
              <a:buNone/>
            </a:pPr>
            <a:r>
              <a:rPr lang="en-US"/>
              <a:t>Types of Visitation </a:t>
            </a:r>
            <a:endParaRPr/>
          </a:p>
        </p:txBody>
      </p:sp>
      <p:sp>
        <p:nvSpPr>
          <p:cNvPr id="197" name="Google Shape;197;p19"/>
          <p:cNvSpPr txBox="1"/>
          <p:nvPr>
            <p:ph idx="1" type="body"/>
          </p:nvPr>
        </p:nvSpPr>
        <p:spPr>
          <a:xfrm>
            <a:off x="3886200" y="4672584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/>
              <a:t>Continued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n-US"/>
              <a:t>Importance of</a:t>
            </a:r>
            <a:br>
              <a:rPr lang="en-US"/>
            </a:br>
            <a:r>
              <a:rPr lang="en-US"/>
              <a:t>visitation </a:t>
            </a:r>
            <a:endParaRPr/>
          </a:p>
        </p:txBody>
      </p:sp>
      <p:sp>
        <p:nvSpPr>
          <p:cNvPr id="95" name="Google Shape;95;p2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Adverse Childhood Events (ACEs)</a:t>
            </a:r>
            <a:endParaRPr/>
          </a:p>
          <a:p>
            <a:pPr indent="-5587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Study conducted by Dr. Vince Felitti at Kaiser and Dr. Bob Anda at the CDC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10 items divided into three categories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Abuse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Neglect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Family dysfunction 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0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n-US"/>
              <a:t>Sandwich or</a:t>
            </a:r>
            <a:br>
              <a:rPr lang="en-US"/>
            </a:br>
            <a:r>
              <a:rPr lang="en-US"/>
              <a:t>monitored </a:t>
            </a:r>
            <a:br>
              <a:rPr lang="en-US"/>
            </a:br>
            <a:r>
              <a:rPr lang="en-US"/>
              <a:t>visits</a:t>
            </a:r>
            <a:endParaRPr/>
          </a:p>
        </p:txBody>
      </p:sp>
      <p:sp>
        <p:nvSpPr>
          <p:cNvPr id="203" name="Google Shape;203;p20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Scheduled supervision</a:t>
            </a:r>
            <a:endParaRPr/>
          </a:p>
          <a:p>
            <a:pPr indent="-5587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Unscheduled drop in 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1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n-US"/>
              <a:t>Sandwich or</a:t>
            </a:r>
            <a:br>
              <a:rPr lang="en-US"/>
            </a:br>
            <a:r>
              <a:rPr lang="en-US"/>
              <a:t>monitored </a:t>
            </a:r>
            <a:br>
              <a:rPr lang="en-US"/>
            </a:br>
            <a:r>
              <a:rPr lang="en-US"/>
              <a:t>visits</a:t>
            </a:r>
            <a:endParaRPr/>
          </a:p>
        </p:txBody>
      </p:sp>
      <p:sp>
        <p:nvSpPr>
          <p:cNvPr id="209" name="Google Shape;209;p21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These visits are appropriate when: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Supervised visits are going well but there are concerns in completely removing supervision 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2"/>
          <p:cNvSpPr txBox="1"/>
          <p:nvPr>
            <p:ph type="title"/>
          </p:nvPr>
        </p:nvSpPr>
        <p:spPr>
          <a:xfrm>
            <a:off x="3867912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5900"/>
              <a:buFont typeface="Corbel"/>
              <a:buNone/>
            </a:pPr>
            <a:r>
              <a:rPr lang="en-US"/>
              <a:t>Types of Visitation </a:t>
            </a:r>
            <a:endParaRPr/>
          </a:p>
        </p:txBody>
      </p:sp>
      <p:sp>
        <p:nvSpPr>
          <p:cNvPr id="215" name="Google Shape;215;p22"/>
          <p:cNvSpPr txBox="1"/>
          <p:nvPr>
            <p:ph idx="1" type="body"/>
          </p:nvPr>
        </p:nvSpPr>
        <p:spPr>
          <a:xfrm>
            <a:off x="3886200" y="4672584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/>
              <a:t>Continued 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3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n-US"/>
              <a:t>Monitored</a:t>
            </a:r>
            <a:br>
              <a:rPr lang="en-US"/>
            </a:br>
            <a:r>
              <a:rPr lang="en-US"/>
              <a:t>exchange</a:t>
            </a:r>
            <a:endParaRPr/>
          </a:p>
        </p:txBody>
      </p:sp>
      <p:sp>
        <p:nvSpPr>
          <p:cNvPr id="221" name="Google Shape;221;p23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At facility’s parking lot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4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n-US"/>
              <a:t>Monitored</a:t>
            </a:r>
            <a:br>
              <a:rPr lang="en-US"/>
            </a:br>
            <a:r>
              <a:rPr lang="en-US"/>
              <a:t>exchange</a:t>
            </a:r>
            <a:endParaRPr/>
          </a:p>
        </p:txBody>
      </p:sp>
      <p:sp>
        <p:nvSpPr>
          <p:cNvPr id="227" name="Google Shape;227;p24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This is appropriate when: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There has been domestic violence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High conflict interactions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45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5"/>
          <p:cNvSpPr txBox="1"/>
          <p:nvPr>
            <p:ph type="title"/>
          </p:nvPr>
        </p:nvSpPr>
        <p:spPr>
          <a:xfrm>
            <a:off x="3867912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5900"/>
              <a:buFont typeface="Corbel"/>
              <a:buNone/>
            </a:pPr>
            <a:r>
              <a:rPr lang="en-US"/>
              <a:t>Recommendations</a:t>
            </a:r>
            <a:endParaRPr/>
          </a:p>
        </p:txBody>
      </p:sp>
      <p:sp>
        <p:nvSpPr>
          <p:cNvPr id="233" name="Google Shape;233;p25"/>
          <p:cNvSpPr txBox="1"/>
          <p:nvPr>
            <p:ph idx="1" type="body"/>
          </p:nvPr>
        </p:nvSpPr>
        <p:spPr>
          <a:xfrm>
            <a:off x="3886200" y="4672584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6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orbel"/>
              <a:buNone/>
            </a:pPr>
            <a:r>
              <a:rPr lang="en-US" sz="2800"/>
              <a:t>Recommendations</a:t>
            </a:r>
            <a:endParaRPr/>
          </a:p>
        </p:txBody>
      </p:sp>
      <p:sp>
        <p:nvSpPr>
          <p:cNvPr id="239" name="Google Shape;239;p26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Therapist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Custody recommendations – yes or no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Therapists are often taught they cannot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Suggestions to help with this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7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orbel"/>
              <a:buNone/>
            </a:pPr>
            <a:r>
              <a:rPr lang="en-US" sz="2800"/>
              <a:t>Recommendations</a:t>
            </a:r>
            <a:endParaRPr/>
          </a:p>
        </p:txBody>
      </p:sp>
      <p:sp>
        <p:nvSpPr>
          <p:cNvPr id="245" name="Google Shape;245;p27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Parent aide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Can speak to any safety concerns they have witnessed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Can recommend other services that might help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Cannot recommend custody designations or parenting time 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3ccfc427fc3_0_0"/>
          <p:cNvSpPr txBox="1"/>
          <p:nvPr>
            <p:ph type="title"/>
          </p:nvPr>
        </p:nvSpPr>
        <p:spPr>
          <a:xfrm>
            <a:off x="252919" y="1123837"/>
            <a:ext cx="2947500" cy="4601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Litigation tips</a:t>
            </a:r>
            <a:endParaRPr/>
          </a:p>
        </p:txBody>
      </p:sp>
      <p:sp>
        <p:nvSpPr>
          <p:cNvPr id="251" name="Google Shape;251;g3ccfc427fc3_0_0"/>
          <p:cNvSpPr txBox="1"/>
          <p:nvPr>
            <p:ph idx="1" type="body"/>
          </p:nvPr>
        </p:nvSpPr>
        <p:spPr>
          <a:xfrm>
            <a:off x="3869268" y="864108"/>
            <a:ext cx="7315200" cy="512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GALs need to call the visit providers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Don’t </a:t>
            </a:r>
            <a:r>
              <a:rPr lang="en-US"/>
              <a:t>subpoena</a:t>
            </a:r>
            <a:r>
              <a:rPr lang="en-US"/>
              <a:t> a provider to testify without talking to them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Know what the facility rules are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Know what training the provider has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Know what the provider is supposed to be taking notes 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Read the notes!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Questions you should ask every time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8"/>
          <p:cNvSpPr txBox="1"/>
          <p:nvPr>
            <p:ph type="title"/>
          </p:nvPr>
        </p:nvSpPr>
        <p:spPr>
          <a:xfrm>
            <a:off x="3867912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5900"/>
              <a:buFont typeface="Corbel"/>
              <a:buNone/>
            </a:pPr>
            <a:r>
              <a:rPr lang="en-US"/>
              <a:t>Court orders</a:t>
            </a:r>
            <a:endParaRPr/>
          </a:p>
        </p:txBody>
      </p:sp>
      <p:sp>
        <p:nvSpPr>
          <p:cNvPr id="257" name="Google Shape;257;p28"/>
          <p:cNvSpPr txBox="1"/>
          <p:nvPr>
            <p:ph idx="1" type="body"/>
          </p:nvPr>
        </p:nvSpPr>
        <p:spPr>
          <a:xfrm>
            <a:off x="3886200" y="4672584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n-US"/>
              <a:t>ACEs</a:t>
            </a:r>
            <a:endParaRPr/>
          </a:p>
        </p:txBody>
      </p:sp>
      <p:sp>
        <p:nvSpPr>
          <p:cNvPr id="101" name="Google Shape;101;p3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They found that exposure to the events in this questionnaire increased the risk for seven out of 10 of the leading causes of death in the United States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There is increased risk of bullying, substance abuse, chronic physical illness, and mental health diagnosis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Those with an ACEs score over four are 12 times more likely to attempt suicide. 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Dr. Robert Block, the former President of the American Academy of Pediatrics is quoted saying, "Adverse childhood experiences are the single greatest unaddressed public health threat facing our nation today." </a:t>
            </a:r>
            <a:endParaRPr/>
          </a:p>
          <a:p>
            <a:pPr indent="-5587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9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n-US"/>
              <a:t>Court orders</a:t>
            </a:r>
            <a:endParaRPr/>
          </a:p>
        </p:txBody>
      </p:sp>
      <p:sp>
        <p:nvSpPr>
          <p:cNvPr id="263" name="Google Shape;263;p29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Information needed: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Hours per week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Frequency per week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Which party is responsible for payment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0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n-US"/>
              <a:t>Court orders</a:t>
            </a:r>
            <a:endParaRPr/>
          </a:p>
        </p:txBody>
      </p:sp>
      <p:sp>
        <p:nvSpPr>
          <p:cNvPr id="269" name="Google Shape;269;p30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Helpful information: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Are third parties allowed to participate (grandparents, siblings, significant others, etc)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Can the parent take pictures and/or video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Locations of visits (public/in home)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Can the parent bring gifts</a:t>
            </a:r>
            <a:endParaRPr/>
          </a:p>
          <a:p>
            <a:pPr indent="0" lvl="1" marL="502919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31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n-US"/>
              <a:t>Court orders</a:t>
            </a:r>
            <a:endParaRPr/>
          </a:p>
        </p:txBody>
      </p:sp>
      <p:sp>
        <p:nvSpPr>
          <p:cNvPr id="275" name="Google Shape;275;p31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Please include: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No stalking/threatening/harassing supervisor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No degrading supervisor in presence of child or allowing third parties to do so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No degrading other parent in presence of child or allowing third parties to do so</a:t>
            </a:r>
            <a:endParaRPr/>
          </a:p>
          <a:p>
            <a:pPr indent="0" lvl="1" marL="502919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32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n-US"/>
              <a:t>Court orders</a:t>
            </a:r>
            <a:endParaRPr/>
          </a:p>
        </p:txBody>
      </p:sp>
      <p:sp>
        <p:nvSpPr>
          <p:cNvPr id="281" name="Google Shape;281;p32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Do NOT leave step up at the discretion of therapist, supervisor, GAL, child or other </a:t>
            </a:r>
            <a:r>
              <a:rPr lang="en-US"/>
              <a:t>third</a:t>
            </a:r>
            <a:r>
              <a:rPr lang="en-US"/>
              <a:t> party</a:t>
            </a:r>
            <a:endParaRPr/>
          </a:p>
          <a:p>
            <a:pPr indent="-195580" lvl="1" marL="685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>
                <a:uFill>
                  <a:noFill/>
                </a:uFill>
                <a:hlinkClick r:id="rId3"/>
              </a:rPr>
              <a:t>Aubuchon v. Hale, 384 S.W.3d 217 (Mo. App. 2012)</a:t>
            </a:r>
            <a:endParaRPr/>
          </a:p>
          <a:p>
            <a:pPr indent="-195580" lvl="1" marL="685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Clark v. Clark, 568 S.W.3d 920 (Mo. App. 2019)</a:t>
            </a:r>
            <a:endParaRPr/>
          </a:p>
          <a:p>
            <a:pPr indent="-195580" lvl="1" marL="685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White v. White, 616 S.W.3d 373 (Mo. App. 2020)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1" marL="502919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33"/>
          <p:cNvSpPr txBox="1"/>
          <p:nvPr>
            <p:ph type="title"/>
          </p:nvPr>
        </p:nvSpPr>
        <p:spPr>
          <a:xfrm>
            <a:off x="3867912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5900"/>
              <a:buFont typeface="Corbel"/>
              <a:buNone/>
            </a:pPr>
            <a:r>
              <a:rPr lang="en-US"/>
              <a:t>Case specific concerns </a:t>
            </a:r>
            <a:endParaRPr/>
          </a:p>
        </p:txBody>
      </p:sp>
      <p:sp>
        <p:nvSpPr>
          <p:cNvPr id="287" name="Google Shape;287;p33"/>
          <p:cNvSpPr txBox="1"/>
          <p:nvPr>
            <p:ph idx="1" type="body"/>
          </p:nvPr>
        </p:nvSpPr>
        <p:spPr>
          <a:xfrm>
            <a:off x="3886200" y="4672584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34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n-US"/>
              <a:t>Specifics</a:t>
            </a:r>
            <a:endParaRPr/>
          </a:p>
        </p:txBody>
      </p:sp>
      <p:sp>
        <p:nvSpPr>
          <p:cNvPr id="293" name="Google Shape;293;p34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Substance abuse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Lack of bonding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Alienation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Resist/refuse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Physical abuse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Neglect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Emotional abuse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Domestic violence 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35"/>
          <p:cNvSpPr txBox="1"/>
          <p:nvPr>
            <p:ph type="title"/>
          </p:nvPr>
        </p:nvSpPr>
        <p:spPr>
          <a:xfrm>
            <a:off x="3867912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5900"/>
              <a:buFont typeface="Corbel"/>
              <a:buNone/>
            </a:pPr>
            <a:r>
              <a:rPr lang="en-US"/>
              <a:t>Questions?</a:t>
            </a:r>
            <a:endParaRPr/>
          </a:p>
        </p:txBody>
      </p:sp>
      <p:sp>
        <p:nvSpPr>
          <p:cNvPr id="299" name="Google Shape;299;p35"/>
          <p:cNvSpPr txBox="1"/>
          <p:nvPr>
            <p:ph idx="1" type="body"/>
          </p:nvPr>
        </p:nvSpPr>
        <p:spPr>
          <a:xfrm>
            <a:off x="3886200" y="4672584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36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n-US"/>
              <a:t>Sources: </a:t>
            </a:r>
            <a:endParaRPr/>
          </a:p>
        </p:txBody>
      </p:sp>
      <p:sp>
        <p:nvSpPr>
          <p:cNvPr id="305" name="Google Shape;305;p36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Harris, N. B. (September 2014). How childhood trauma affects health across a lifetime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Montana State University, College of Nursing (2011). All about adverse childhood experiences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n-US"/>
              <a:t>Divorce &amp; separation </a:t>
            </a:r>
            <a:endParaRPr/>
          </a:p>
        </p:txBody>
      </p:sp>
      <p:sp>
        <p:nvSpPr>
          <p:cNvPr id="107" name="Google Shape;107;p4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Divorce is one of the ACE items</a:t>
            </a:r>
            <a:endParaRPr/>
          </a:p>
          <a:p>
            <a:pPr indent="-5587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Ongoing parenting conflict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Separation, intermittent contact, loss of relationship, or dramatic change in relationship with a parent</a:t>
            </a:r>
            <a:endParaRPr/>
          </a:p>
          <a:p>
            <a:pPr indent="-685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1" marL="502919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1" marL="502919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1" marL="502919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</a:pPr>
            <a:r>
              <a:rPr lang="en-US"/>
              <a:t>The two most prevalent ACE items are economic hardship and divorce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n-US"/>
              <a:t>Importance of</a:t>
            </a:r>
            <a:br>
              <a:rPr lang="en-US"/>
            </a:br>
            <a:r>
              <a:rPr lang="en-US"/>
              <a:t>visitation</a:t>
            </a:r>
            <a:endParaRPr/>
          </a:p>
        </p:txBody>
      </p:sp>
      <p:sp>
        <p:nvSpPr>
          <p:cNvPr id="113" name="Google Shape;113;p5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Health and wellbeing of children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"/>
          <p:cNvSpPr txBox="1"/>
          <p:nvPr>
            <p:ph type="title"/>
          </p:nvPr>
        </p:nvSpPr>
        <p:spPr>
          <a:xfrm>
            <a:off x="3867912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5900"/>
              <a:buFont typeface="Corbel"/>
              <a:buNone/>
            </a:pPr>
            <a:r>
              <a:rPr lang="en-US"/>
              <a:t>Types of Visitation</a:t>
            </a:r>
            <a:endParaRPr/>
          </a:p>
        </p:txBody>
      </p:sp>
      <p:sp>
        <p:nvSpPr>
          <p:cNvPr id="119" name="Google Shape;119;p6"/>
          <p:cNvSpPr txBox="1"/>
          <p:nvPr>
            <p:ph idx="1" type="body"/>
          </p:nvPr>
        </p:nvSpPr>
        <p:spPr>
          <a:xfrm>
            <a:off x="3886200" y="4672584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/>
              <a:t>Therapeutically supervised visitation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Font typeface="Corbel"/>
              <a:buNone/>
            </a:pPr>
            <a:r>
              <a:rPr lang="en-US" sz="3400"/>
              <a:t>Therapeutically supervised </a:t>
            </a:r>
            <a:br>
              <a:rPr lang="en-US" sz="3400"/>
            </a:br>
            <a:r>
              <a:rPr lang="en-US" sz="3400"/>
              <a:t>visits</a:t>
            </a:r>
            <a:endParaRPr/>
          </a:p>
        </p:txBody>
      </p:sp>
      <p:sp>
        <p:nvSpPr>
          <p:cNvPr id="125" name="Google Shape;125;p7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55879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Conducted by a licensed therapist or provisionally licensed provider</a:t>
            </a:r>
            <a:endParaRPr/>
          </a:p>
          <a:p>
            <a:pPr indent="-5587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Identified client is the child</a:t>
            </a:r>
            <a:endParaRPr/>
          </a:p>
          <a:p>
            <a:pPr indent="-5587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Process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Child/ren arrive first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Child/ren leave first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Font typeface="Corbel"/>
              <a:buNone/>
            </a:pPr>
            <a:r>
              <a:rPr lang="en-US" sz="3400"/>
              <a:t>Therapeutically supervised </a:t>
            </a:r>
            <a:br>
              <a:rPr lang="en-US" sz="3400"/>
            </a:br>
            <a:r>
              <a:rPr lang="en-US" sz="3400"/>
              <a:t>visits</a:t>
            </a:r>
            <a:endParaRPr/>
          </a:p>
        </p:txBody>
      </p:sp>
      <p:sp>
        <p:nvSpPr>
          <p:cNvPr id="131" name="Google Shape;131;p8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Therapists can teach skills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Communication skills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Holding boundaries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Repair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Appropriate discipline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9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Font typeface="Corbel"/>
              <a:buNone/>
            </a:pPr>
            <a:r>
              <a:rPr lang="en-US" sz="3400"/>
              <a:t>Therapeutically supervised </a:t>
            </a:r>
            <a:br>
              <a:rPr lang="en-US" sz="3400"/>
            </a:br>
            <a:r>
              <a:rPr lang="en-US" sz="3400"/>
              <a:t>visits</a:t>
            </a:r>
            <a:endParaRPr/>
          </a:p>
        </p:txBody>
      </p:sp>
      <p:sp>
        <p:nvSpPr>
          <p:cNvPr id="137" name="Google Shape;137;p9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Therapeutic supervised visits are </a:t>
            </a:r>
            <a:r>
              <a:rPr lang="en-US" u="sng"/>
              <a:t>NOT: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Coparent counseling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Individual counseling for the parent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2024-07-29T21:18:28Z</dcterms:created>
  <dc:creator>Gross, Alicia M. (UMKC-Student)</dc:creator>
</cp:coreProperties>
</file>