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y="6858000" cx="9144000"/>
  <p:notesSz cx="7077075" cy="9363075"/>
  <p:embeddedFontLst>
    <p:embeddedFont>
      <p:font typeface="Raleway"/>
      <p:regular r:id="rId52"/>
      <p:bold r:id="rId53"/>
      <p:italic r:id="rId54"/>
      <p:boldItalic r:id="rId55"/>
    </p:embeddedFont>
    <p:embeddedFont>
      <p:font typeface="Lato"/>
      <p:regular r:id="rId56"/>
      <p:bold r:id="rId57"/>
      <p:italic r:id="rId58"/>
      <p:boldItalic r:id="rId59"/>
    </p:embeddedFont>
    <p:embeddedFont>
      <p:font typeface="Tahoma"/>
      <p:regular r:id="rId60"/>
      <p:bold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62" roundtripDataSignature="AMtx7mg7zOYSJ/v7jZzM5CcnosswhQUC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customschemas.google.com/relationships/presentationmetadata" Target="metadata"/><Relationship Id="rId61" Type="http://schemas.openxmlformats.org/officeDocument/2006/relationships/font" Target="fonts/Tahoma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Tahoma-regular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font" Target="fonts/Raleway-bold.fntdata"/><Relationship Id="rId52" Type="http://schemas.openxmlformats.org/officeDocument/2006/relationships/font" Target="fonts/Raleway-regular.fntdata"/><Relationship Id="rId11" Type="http://schemas.openxmlformats.org/officeDocument/2006/relationships/slide" Target="slides/slide6.xml"/><Relationship Id="rId55" Type="http://schemas.openxmlformats.org/officeDocument/2006/relationships/font" Target="fonts/Raleway-boldItalic.fntdata"/><Relationship Id="rId10" Type="http://schemas.openxmlformats.org/officeDocument/2006/relationships/slide" Target="slides/slide5.xml"/><Relationship Id="rId54" Type="http://schemas.openxmlformats.org/officeDocument/2006/relationships/font" Target="fonts/Raleway-italic.fntdata"/><Relationship Id="rId13" Type="http://schemas.openxmlformats.org/officeDocument/2006/relationships/slide" Target="slides/slide8.xml"/><Relationship Id="rId57" Type="http://schemas.openxmlformats.org/officeDocument/2006/relationships/font" Target="fonts/Lato-bold.fntdata"/><Relationship Id="rId12" Type="http://schemas.openxmlformats.org/officeDocument/2006/relationships/slide" Target="slides/slide7.xml"/><Relationship Id="rId56" Type="http://schemas.openxmlformats.org/officeDocument/2006/relationships/font" Target="fonts/Lato-regular.fntdata"/><Relationship Id="rId15" Type="http://schemas.openxmlformats.org/officeDocument/2006/relationships/slide" Target="slides/slide10.xml"/><Relationship Id="rId59" Type="http://schemas.openxmlformats.org/officeDocument/2006/relationships/font" Target="fonts/Lato-boldItalic.fntdata"/><Relationship Id="rId14" Type="http://schemas.openxmlformats.org/officeDocument/2006/relationships/slide" Target="slides/slide9.xml"/><Relationship Id="rId58" Type="http://schemas.openxmlformats.org/officeDocument/2006/relationships/font" Target="fonts/Lato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67050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50" lIns="93925" spcFirstLastPara="1" rIns="93925" wrap="square" tIns="469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08438" y="0"/>
            <a:ext cx="3067050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50" lIns="93925" spcFirstLastPara="1" rIns="93925" wrap="square" tIns="4695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31925" y="1169988"/>
            <a:ext cx="4213225" cy="31607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  <a:noFill/>
          <a:ln>
            <a:noFill/>
          </a:ln>
        </p:spPr>
        <p:txBody>
          <a:bodyPr anchorCtr="0" anchor="t" bIns="46950" lIns="93925" spcFirstLastPara="1" rIns="93925" wrap="square" tIns="469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93175"/>
            <a:ext cx="3067050" cy="4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6950" lIns="93925" spcFirstLastPara="1" rIns="93925" wrap="square" tIns="469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6950" lIns="93925" spcFirstLastPara="1" rIns="93925" wrap="square" tIns="469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/>
          <p:nvPr>
            <p:ph idx="2" type="sldImg"/>
          </p:nvPr>
        </p:nvSpPr>
        <p:spPr>
          <a:xfrm>
            <a:off x="1431925" y="1169988"/>
            <a:ext cx="4213225" cy="31607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1" name="Google Shape;141;p1:notes"/>
          <p:cNvSpPr txBox="1"/>
          <p:nvPr>
            <p:ph idx="1" type="body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  <a:noFill/>
          <a:ln>
            <a:noFill/>
          </a:ln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p1:notes"/>
          <p:cNvSpPr txBox="1"/>
          <p:nvPr>
            <p:ph idx="12" type="sldNum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6950" lIns="93925" spcFirstLastPara="1" rIns="93925" wrap="square" tIns="469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bc0de06024_0_147:notes"/>
          <p:cNvSpPr/>
          <p:nvPr>
            <p:ph idx="2" type="sldImg"/>
          </p:nvPr>
        </p:nvSpPr>
        <p:spPr>
          <a:xfrm>
            <a:off x="1431925" y="1169988"/>
            <a:ext cx="4213200" cy="316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g3bc0de06024_0_147:notes"/>
          <p:cNvSpPr txBox="1"/>
          <p:nvPr>
            <p:ph idx="1" type="body"/>
          </p:nvPr>
        </p:nvSpPr>
        <p:spPr>
          <a:xfrm>
            <a:off x="708025" y="4505325"/>
            <a:ext cx="5661000" cy="3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g3bc0de06024_0_147:notes"/>
          <p:cNvSpPr txBox="1"/>
          <p:nvPr>
            <p:ph idx="12" type="sldNum"/>
          </p:nvPr>
        </p:nvSpPr>
        <p:spPr>
          <a:xfrm>
            <a:off x="4008438" y="8893175"/>
            <a:ext cx="30672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950" lIns="93925" spcFirstLastPara="1" rIns="93925" wrap="square" tIns="469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bc2168eeb7_0_0:notes"/>
          <p:cNvSpPr txBox="1"/>
          <p:nvPr>
            <p:ph idx="1" type="body"/>
          </p:nvPr>
        </p:nvSpPr>
        <p:spPr>
          <a:xfrm>
            <a:off x="708025" y="4505325"/>
            <a:ext cx="5661000" cy="3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5" name="Google Shape;245;g3bc2168eeb7_0_0:notes"/>
          <p:cNvSpPr/>
          <p:nvPr>
            <p:ph idx="2" type="sldImg"/>
          </p:nvPr>
        </p:nvSpPr>
        <p:spPr>
          <a:xfrm>
            <a:off x="1431925" y="1169988"/>
            <a:ext cx="4213200" cy="316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bc0de06024_0_553:notes"/>
          <p:cNvSpPr/>
          <p:nvPr>
            <p:ph idx="2" type="sldImg"/>
          </p:nvPr>
        </p:nvSpPr>
        <p:spPr>
          <a:xfrm>
            <a:off x="1431925" y="1169988"/>
            <a:ext cx="4213200" cy="316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g3bc0de06024_0_553:notes"/>
          <p:cNvSpPr txBox="1"/>
          <p:nvPr>
            <p:ph idx="1" type="body"/>
          </p:nvPr>
        </p:nvSpPr>
        <p:spPr>
          <a:xfrm>
            <a:off x="708025" y="4505325"/>
            <a:ext cx="5661000" cy="3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8" name="Google Shape;268;g3bc0de06024_0_553:notes"/>
          <p:cNvSpPr txBox="1"/>
          <p:nvPr>
            <p:ph idx="12" type="sldNum"/>
          </p:nvPr>
        </p:nvSpPr>
        <p:spPr>
          <a:xfrm>
            <a:off x="4008438" y="8893175"/>
            <a:ext cx="30672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950" lIns="93925" spcFirstLastPara="1" rIns="93925" wrap="square" tIns="469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bc0de06024_0_411:notes"/>
          <p:cNvSpPr txBox="1"/>
          <p:nvPr>
            <p:ph idx="1" type="body"/>
          </p:nvPr>
        </p:nvSpPr>
        <p:spPr>
          <a:xfrm>
            <a:off x="708025" y="4505325"/>
            <a:ext cx="5661000" cy="3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4" name="Google Shape;274;g3bc0de06024_0_411:notes"/>
          <p:cNvSpPr/>
          <p:nvPr>
            <p:ph idx="2" type="sldImg"/>
          </p:nvPr>
        </p:nvSpPr>
        <p:spPr>
          <a:xfrm>
            <a:off x="1431925" y="1169988"/>
            <a:ext cx="4213200" cy="316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bc0de06024_0_284:notes"/>
          <p:cNvSpPr/>
          <p:nvPr>
            <p:ph idx="2" type="sldImg"/>
          </p:nvPr>
        </p:nvSpPr>
        <p:spPr>
          <a:xfrm>
            <a:off x="1431925" y="1169988"/>
            <a:ext cx="4213200" cy="316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6" name="Google Shape;296;g3bc0de06024_0_284:notes"/>
          <p:cNvSpPr txBox="1"/>
          <p:nvPr>
            <p:ph idx="1" type="body"/>
          </p:nvPr>
        </p:nvSpPr>
        <p:spPr>
          <a:xfrm>
            <a:off x="708025" y="4505325"/>
            <a:ext cx="5661000" cy="3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7" name="Google Shape;297;g3bc0de06024_0_284:notes"/>
          <p:cNvSpPr txBox="1"/>
          <p:nvPr>
            <p:ph idx="12" type="sldNum"/>
          </p:nvPr>
        </p:nvSpPr>
        <p:spPr>
          <a:xfrm>
            <a:off x="4008438" y="8893175"/>
            <a:ext cx="30672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950" lIns="93925" spcFirstLastPara="1" rIns="93925" wrap="square" tIns="469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159fd54ddf_0_845:notes"/>
          <p:cNvSpPr/>
          <p:nvPr>
            <p:ph idx="2" type="sldImg"/>
          </p:nvPr>
        </p:nvSpPr>
        <p:spPr>
          <a:xfrm>
            <a:off x="1431925" y="1169988"/>
            <a:ext cx="4213200" cy="316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g3159fd54ddf_0_845:notes"/>
          <p:cNvSpPr txBox="1"/>
          <p:nvPr>
            <p:ph idx="1" type="body"/>
          </p:nvPr>
        </p:nvSpPr>
        <p:spPr>
          <a:xfrm>
            <a:off x="708025" y="4505325"/>
            <a:ext cx="5661000" cy="3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4" name="Google Shape;304;g3159fd54ddf_0_845:notes"/>
          <p:cNvSpPr txBox="1"/>
          <p:nvPr>
            <p:ph idx="12" type="sldNum"/>
          </p:nvPr>
        </p:nvSpPr>
        <p:spPr>
          <a:xfrm>
            <a:off x="4008438" y="8893175"/>
            <a:ext cx="30672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950" lIns="93925" spcFirstLastPara="1" rIns="93925" wrap="square" tIns="469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bc0de06024_0_564:notes"/>
          <p:cNvSpPr/>
          <p:nvPr>
            <p:ph idx="2" type="sldImg"/>
          </p:nvPr>
        </p:nvSpPr>
        <p:spPr>
          <a:xfrm>
            <a:off x="1179725" y="702225"/>
            <a:ext cx="4718400" cy="351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g3bc0de06024_0_564:notes"/>
          <p:cNvSpPr txBox="1"/>
          <p:nvPr>
            <p:ph idx="1" type="body"/>
          </p:nvPr>
        </p:nvSpPr>
        <p:spPr>
          <a:xfrm>
            <a:off x="707700" y="4447450"/>
            <a:ext cx="5661600" cy="42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bc2168eeb7_0_115:notes"/>
          <p:cNvSpPr/>
          <p:nvPr>
            <p:ph idx="2" type="sldImg"/>
          </p:nvPr>
        </p:nvSpPr>
        <p:spPr>
          <a:xfrm>
            <a:off x="1431925" y="1169988"/>
            <a:ext cx="4213200" cy="316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g3bc2168eeb7_0_115:notes"/>
          <p:cNvSpPr txBox="1"/>
          <p:nvPr>
            <p:ph idx="1" type="body"/>
          </p:nvPr>
        </p:nvSpPr>
        <p:spPr>
          <a:xfrm>
            <a:off x="708025" y="4505325"/>
            <a:ext cx="5661000" cy="3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8" name="Google Shape;318;g3bc2168eeb7_0_115:notes"/>
          <p:cNvSpPr txBox="1"/>
          <p:nvPr>
            <p:ph idx="12" type="sldNum"/>
          </p:nvPr>
        </p:nvSpPr>
        <p:spPr>
          <a:xfrm>
            <a:off x="4008438" y="8893175"/>
            <a:ext cx="30672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950" lIns="93925" spcFirstLastPara="1" rIns="93925" wrap="square" tIns="469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bc0de06024_0_569:notes"/>
          <p:cNvSpPr txBox="1"/>
          <p:nvPr>
            <p:ph idx="1" type="body"/>
          </p:nvPr>
        </p:nvSpPr>
        <p:spPr>
          <a:xfrm>
            <a:off x="708025" y="4505325"/>
            <a:ext cx="5661000" cy="3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7" name="Google Shape;327;g3bc0de06024_0_569:notes"/>
          <p:cNvSpPr/>
          <p:nvPr>
            <p:ph idx="2" type="sldImg"/>
          </p:nvPr>
        </p:nvSpPr>
        <p:spPr>
          <a:xfrm>
            <a:off x="1431925" y="1169988"/>
            <a:ext cx="4213200" cy="316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bc0de06024_0_590:notes"/>
          <p:cNvSpPr txBox="1"/>
          <p:nvPr>
            <p:ph idx="1" type="body"/>
          </p:nvPr>
        </p:nvSpPr>
        <p:spPr>
          <a:xfrm>
            <a:off x="708025" y="4505325"/>
            <a:ext cx="5661000" cy="3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9" name="Google Shape;349;g3bc0de06024_0_590:notes"/>
          <p:cNvSpPr/>
          <p:nvPr>
            <p:ph idx="2" type="sldImg"/>
          </p:nvPr>
        </p:nvSpPr>
        <p:spPr>
          <a:xfrm>
            <a:off x="1431925" y="1169988"/>
            <a:ext cx="4213200" cy="316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15814c6381_0_114:notes"/>
          <p:cNvSpPr/>
          <p:nvPr>
            <p:ph idx="2" type="sldImg"/>
          </p:nvPr>
        </p:nvSpPr>
        <p:spPr>
          <a:xfrm>
            <a:off x="1431925" y="1169988"/>
            <a:ext cx="4213200" cy="316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315814c6381_0_114:notes"/>
          <p:cNvSpPr txBox="1"/>
          <p:nvPr>
            <p:ph idx="1" type="body"/>
          </p:nvPr>
        </p:nvSpPr>
        <p:spPr>
          <a:xfrm>
            <a:off x="708025" y="4505325"/>
            <a:ext cx="5661000" cy="3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g315814c6381_0_114:notes"/>
          <p:cNvSpPr txBox="1"/>
          <p:nvPr>
            <p:ph idx="12" type="sldNum"/>
          </p:nvPr>
        </p:nvSpPr>
        <p:spPr>
          <a:xfrm>
            <a:off x="4008438" y="8893175"/>
            <a:ext cx="30672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950" lIns="93925" spcFirstLastPara="1" rIns="93925" wrap="square" tIns="469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bc0de06024_0_596:notes"/>
          <p:cNvSpPr txBox="1"/>
          <p:nvPr>
            <p:ph idx="1" type="body"/>
          </p:nvPr>
        </p:nvSpPr>
        <p:spPr>
          <a:xfrm>
            <a:off x="708025" y="4505325"/>
            <a:ext cx="5661000" cy="3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6" name="Google Shape;356;g3bc0de06024_0_596:notes"/>
          <p:cNvSpPr/>
          <p:nvPr>
            <p:ph idx="2" type="sldImg"/>
          </p:nvPr>
        </p:nvSpPr>
        <p:spPr>
          <a:xfrm>
            <a:off x="1431925" y="1169988"/>
            <a:ext cx="4213200" cy="316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bc0de06024_0_602:notes"/>
          <p:cNvSpPr txBox="1"/>
          <p:nvPr>
            <p:ph idx="1" type="body"/>
          </p:nvPr>
        </p:nvSpPr>
        <p:spPr>
          <a:xfrm>
            <a:off x="708025" y="4505325"/>
            <a:ext cx="5661000" cy="3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3" name="Google Shape;363;g3bc0de06024_0_602:notes"/>
          <p:cNvSpPr/>
          <p:nvPr>
            <p:ph idx="2" type="sldImg"/>
          </p:nvPr>
        </p:nvSpPr>
        <p:spPr>
          <a:xfrm>
            <a:off x="1431925" y="1169988"/>
            <a:ext cx="4213200" cy="316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bc0de06024_0_607:notes"/>
          <p:cNvSpPr/>
          <p:nvPr>
            <p:ph idx="2" type="sldImg"/>
          </p:nvPr>
        </p:nvSpPr>
        <p:spPr>
          <a:xfrm>
            <a:off x="1431925" y="1169988"/>
            <a:ext cx="4213200" cy="316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g3bc0de06024_0_607:notes"/>
          <p:cNvSpPr txBox="1"/>
          <p:nvPr>
            <p:ph idx="1" type="body"/>
          </p:nvPr>
        </p:nvSpPr>
        <p:spPr>
          <a:xfrm>
            <a:off x="708025" y="4505325"/>
            <a:ext cx="5661000" cy="3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0" name="Google Shape;370;g3bc0de06024_0_607:notes"/>
          <p:cNvSpPr txBox="1"/>
          <p:nvPr>
            <p:ph idx="12" type="sldNum"/>
          </p:nvPr>
        </p:nvSpPr>
        <p:spPr>
          <a:xfrm>
            <a:off x="4008438" y="8893175"/>
            <a:ext cx="30672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950" lIns="93925" spcFirstLastPara="1" rIns="93925" wrap="square" tIns="469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bc0de06024_0_616:notes"/>
          <p:cNvSpPr txBox="1"/>
          <p:nvPr>
            <p:ph idx="1" type="body"/>
          </p:nvPr>
        </p:nvSpPr>
        <p:spPr>
          <a:xfrm>
            <a:off x="708025" y="4505325"/>
            <a:ext cx="5661000" cy="3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9" name="Google Shape;379;g3bc0de06024_0_616:notes"/>
          <p:cNvSpPr/>
          <p:nvPr>
            <p:ph idx="2" type="sldImg"/>
          </p:nvPr>
        </p:nvSpPr>
        <p:spPr>
          <a:xfrm>
            <a:off x="1431925" y="1169988"/>
            <a:ext cx="4213200" cy="316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bc0de06024_0_621:notes"/>
          <p:cNvSpPr txBox="1"/>
          <p:nvPr>
            <p:ph idx="1" type="body"/>
          </p:nvPr>
        </p:nvSpPr>
        <p:spPr>
          <a:xfrm>
            <a:off x="708025" y="4505325"/>
            <a:ext cx="5661000" cy="3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5" name="Google Shape;385;g3bc0de06024_0_621:notes"/>
          <p:cNvSpPr/>
          <p:nvPr>
            <p:ph idx="2" type="sldImg"/>
          </p:nvPr>
        </p:nvSpPr>
        <p:spPr>
          <a:xfrm>
            <a:off x="1431925" y="1169988"/>
            <a:ext cx="4213200" cy="316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bc0de06024_0_630:notes"/>
          <p:cNvSpPr txBox="1"/>
          <p:nvPr>
            <p:ph idx="1" type="body"/>
          </p:nvPr>
        </p:nvSpPr>
        <p:spPr>
          <a:xfrm>
            <a:off x="708025" y="4505325"/>
            <a:ext cx="5661000" cy="3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5" name="Google Shape;395;g3bc0de06024_0_630:notes"/>
          <p:cNvSpPr/>
          <p:nvPr>
            <p:ph idx="2" type="sldImg"/>
          </p:nvPr>
        </p:nvSpPr>
        <p:spPr>
          <a:xfrm>
            <a:off x="1431925" y="1169988"/>
            <a:ext cx="4213200" cy="316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bc0de06024_0_651:notes"/>
          <p:cNvSpPr txBox="1"/>
          <p:nvPr>
            <p:ph idx="1" type="body"/>
          </p:nvPr>
        </p:nvSpPr>
        <p:spPr>
          <a:xfrm>
            <a:off x="708025" y="4505325"/>
            <a:ext cx="5661000" cy="3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7" name="Google Shape;417;g3bc0de06024_0_651:notes"/>
          <p:cNvSpPr/>
          <p:nvPr>
            <p:ph idx="2" type="sldImg"/>
          </p:nvPr>
        </p:nvSpPr>
        <p:spPr>
          <a:xfrm>
            <a:off x="1431925" y="1169988"/>
            <a:ext cx="4213200" cy="316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bc0de06024_0_659:notes"/>
          <p:cNvSpPr txBox="1"/>
          <p:nvPr>
            <p:ph idx="1" type="body"/>
          </p:nvPr>
        </p:nvSpPr>
        <p:spPr>
          <a:xfrm>
            <a:off x="708025" y="4505325"/>
            <a:ext cx="5661000" cy="3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6" name="Google Shape;426;g3bc0de06024_0_659:notes"/>
          <p:cNvSpPr/>
          <p:nvPr>
            <p:ph idx="2" type="sldImg"/>
          </p:nvPr>
        </p:nvSpPr>
        <p:spPr>
          <a:xfrm>
            <a:off x="1431925" y="1169988"/>
            <a:ext cx="4213200" cy="316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bc0de06024_0_665:notes"/>
          <p:cNvSpPr txBox="1"/>
          <p:nvPr>
            <p:ph idx="12" type="sldNum"/>
          </p:nvPr>
        </p:nvSpPr>
        <p:spPr>
          <a:xfrm>
            <a:off x="4008438" y="8893175"/>
            <a:ext cx="30672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950" lIns="93925" spcFirstLastPara="1" rIns="93925" wrap="square" tIns="469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g3bc0de06024_0_665:notes"/>
          <p:cNvSpPr/>
          <p:nvPr>
            <p:ph idx="2" type="sldImg"/>
          </p:nvPr>
        </p:nvSpPr>
        <p:spPr>
          <a:xfrm>
            <a:off x="1431925" y="1169988"/>
            <a:ext cx="4213200" cy="316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34" name="Google Shape;434;g3bc0de06024_0_665:notes"/>
          <p:cNvSpPr txBox="1"/>
          <p:nvPr>
            <p:ph idx="1" type="body"/>
          </p:nvPr>
        </p:nvSpPr>
        <p:spPr>
          <a:xfrm>
            <a:off x="708025" y="4505325"/>
            <a:ext cx="5661000" cy="3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Asking questions, is a very non-threatening way to challenge ideas.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Have you ever considered that…?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What are some other things that might have contributed to this?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How do you think your behavior may have been interpreted by the other person?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Sometimes people get really upset about trivial matters.  Ask - Is it that important? Is it worth being that upset over it? – the idea being “Don’t sweat the small stuff.”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Asking these questions, at least slows the process down and helps them think.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bc0de06024_0_672:notes"/>
          <p:cNvSpPr txBox="1"/>
          <p:nvPr>
            <p:ph idx="1" type="body"/>
          </p:nvPr>
        </p:nvSpPr>
        <p:spPr>
          <a:xfrm>
            <a:off x="708025" y="4505325"/>
            <a:ext cx="5661000" cy="3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1" name="Google Shape;441;g3bc0de06024_0_672:notes"/>
          <p:cNvSpPr/>
          <p:nvPr>
            <p:ph idx="2" type="sldImg"/>
          </p:nvPr>
        </p:nvSpPr>
        <p:spPr>
          <a:xfrm>
            <a:off x="1431925" y="1169988"/>
            <a:ext cx="4213200" cy="316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/>
          <p:nvPr>
            <p:ph idx="1" type="body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  <a:noFill/>
          <a:ln>
            <a:noFill/>
          </a:ln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p6:notes"/>
          <p:cNvSpPr/>
          <p:nvPr>
            <p:ph idx="2" type="sldImg"/>
          </p:nvPr>
        </p:nvSpPr>
        <p:spPr>
          <a:xfrm>
            <a:off x="1431925" y="1169988"/>
            <a:ext cx="4213225" cy="31607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bc0de06024_0_693:notes"/>
          <p:cNvSpPr/>
          <p:nvPr>
            <p:ph idx="2" type="sldImg"/>
          </p:nvPr>
        </p:nvSpPr>
        <p:spPr>
          <a:xfrm>
            <a:off x="1431925" y="1169988"/>
            <a:ext cx="4213200" cy="316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3" name="Google Shape;463;g3bc0de06024_0_693:notes"/>
          <p:cNvSpPr txBox="1"/>
          <p:nvPr>
            <p:ph idx="1" type="body"/>
          </p:nvPr>
        </p:nvSpPr>
        <p:spPr>
          <a:xfrm>
            <a:off x="708025" y="4505325"/>
            <a:ext cx="5661000" cy="3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4" name="Google Shape;464;g3bc0de06024_0_693:notes"/>
          <p:cNvSpPr txBox="1"/>
          <p:nvPr>
            <p:ph idx="12" type="sldNum"/>
          </p:nvPr>
        </p:nvSpPr>
        <p:spPr>
          <a:xfrm>
            <a:off x="4008438" y="8893175"/>
            <a:ext cx="30672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950" lIns="93925" spcFirstLastPara="1" rIns="93925" wrap="square" tIns="469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bc0de06024_0_847:notes"/>
          <p:cNvSpPr/>
          <p:nvPr>
            <p:ph idx="2" type="sldImg"/>
          </p:nvPr>
        </p:nvSpPr>
        <p:spPr>
          <a:xfrm>
            <a:off x="1431925" y="1169988"/>
            <a:ext cx="4213200" cy="316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1" name="Google Shape;471;g3bc0de06024_0_847:notes"/>
          <p:cNvSpPr txBox="1"/>
          <p:nvPr>
            <p:ph idx="1" type="body"/>
          </p:nvPr>
        </p:nvSpPr>
        <p:spPr>
          <a:xfrm>
            <a:off x="708025" y="4505325"/>
            <a:ext cx="5661000" cy="3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2" name="Google Shape;472;g3bc0de06024_0_847:notes"/>
          <p:cNvSpPr txBox="1"/>
          <p:nvPr>
            <p:ph idx="12" type="sldNum"/>
          </p:nvPr>
        </p:nvSpPr>
        <p:spPr>
          <a:xfrm>
            <a:off x="4008438" y="8893175"/>
            <a:ext cx="30672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950" lIns="93925" spcFirstLastPara="1" rIns="93925" wrap="square" tIns="469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c51674b352_1_0:notes"/>
          <p:cNvSpPr/>
          <p:nvPr>
            <p:ph idx="2" type="sldImg"/>
          </p:nvPr>
        </p:nvSpPr>
        <p:spPr>
          <a:xfrm>
            <a:off x="1431925" y="1169988"/>
            <a:ext cx="4213200" cy="316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c51674b352_1_0:notes"/>
          <p:cNvSpPr txBox="1"/>
          <p:nvPr>
            <p:ph idx="1" type="body"/>
          </p:nvPr>
        </p:nvSpPr>
        <p:spPr>
          <a:xfrm>
            <a:off x="708025" y="4505325"/>
            <a:ext cx="5661000" cy="3687900"/>
          </a:xfrm>
          <a:prstGeom prst="rect">
            <a:avLst/>
          </a:prstGeom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g3c51674b352_1_0:notes"/>
          <p:cNvSpPr txBox="1"/>
          <p:nvPr>
            <p:ph idx="12" type="sldNum"/>
          </p:nvPr>
        </p:nvSpPr>
        <p:spPr>
          <a:xfrm>
            <a:off x="4008438" y="8893175"/>
            <a:ext cx="3067200" cy="469800"/>
          </a:xfrm>
          <a:prstGeom prst="rect">
            <a:avLst/>
          </a:prstGeom>
        </p:spPr>
        <p:txBody>
          <a:bodyPr anchorCtr="0" anchor="b" bIns="46950" lIns="93925" spcFirstLastPara="1" rIns="93925" wrap="square" tIns="469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c51674b352_2_4:notes"/>
          <p:cNvSpPr/>
          <p:nvPr>
            <p:ph idx="2" type="sldImg"/>
          </p:nvPr>
        </p:nvSpPr>
        <p:spPr>
          <a:xfrm>
            <a:off x="1431925" y="1169988"/>
            <a:ext cx="4213200" cy="316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c51674b352_2_4:notes"/>
          <p:cNvSpPr txBox="1"/>
          <p:nvPr>
            <p:ph idx="1" type="body"/>
          </p:nvPr>
        </p:nvSpPr>
        <p:spPr>
          <a:xfrm>
            <a:off x="708025" y="4505325"/>
            <a:ext cx="5661000" cy="3687900"/>
          </a:xfrm>
          <a:prstGeom prst="rect">
            <a:avLst/>
          </a:prstGeom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g3c51674b352_2_4:notes"/>
          <p:cNvSpPr txBox="1"/>
          <p:nvPr>
            <p:ph idx="12" type="sldNum"/>
          </p:nvPr>
        </p:nvSpPr>
        <p:spPr>
          <a:xfrm>
            <a:off x="4008438" y="8893175"/>
            <a:ext cx="3067200" cy="469800"/>
          </a:xfrm>
          <a:prstGeom prst="rect">
            <a:avLst/>
          </a:prstGeom>
        </p:spPr>
        <p:txBody>
          <a:bodyPr anchorCtr="0" anchor="b" bIns="46950" lIns="93925" spcFirstLastPara="1" rIns="93925" wrap="square" tIns="469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c51674b352_2_15:notes"/>
          <p:cNvSpPr/>
          <p:nvPr>
            <p:ph idx="2" type="sldImg"/>
          </p:nvPr>
        </p:nvSpPr>
        <p:spPr>
          <a:xfrm>
            <a:off x="1431925" y="1169988"/>
            <a:ext cx="4213200" cy="316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c51674b352_2_15:notes"/>
          <p:cNvSpPr txBox="1"/>
          <p:nvPr>
            <p:ph idx="1" type="body"/>
          </p:nvPr>
        </p:nvSpPr>
        <p:spPr>
          <a:xfrm>
            <a:off x="708025" y="4505325"/>
            <a:ext cx="5661000" cy="3687900"/>
          </a:xfrm>
          <a:prstGeom prst="rect">
            <a:avLst/>
          </a:prstGeom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g3c51674b352_2_15:notes"/>
          <p:cNvSpPr txBox="1"/>
          <p:nvPr>
            <p:ph idx="12" type="sldNum"/>
          </p:nvPr>
        </p:nvSpPr>
        <p:spPr>
          <a:xfrm>
            <a:off x="4008438" y="8893175"/>
            <a:ext cx="3067200" cy="469800"/>
          </a:xfrm>
          <a:prstGeom prst="rect">
            <a:avLst/>
          </a:prstGeom>
        </p:spPr>
        <p:txBody>
          <a:bodyPr anchorCtr="0" anchor="b" bIns="46950" lIns="93925" spcFirstLastPara="1" rIns="93925" wrap="square" tIns="469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c51674b352_2_25:notes"/>
          <p:cNvSpPr/>
          <p:nvPr>
            <p:ph idx="2" type="sldImg"/>
          </p:nvPr>
        </p:nvSpPr>
        <p:spPr>
          <a:xfrm>
            <a:off x="1431925" y="1169988"/>
            <a:ext cx="4213200" cy="316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c51674b352_2_25:notes"/>
          <p:cNvSpPr txBox="1"/>
          <p:nvPr>
            <p:ph idx="1" type="body"/>
          </p:nvPr>
        </p:nvSpPr>
        <p:spPr>
          <a:xfrm>
            <a:off x="708025" y="4505325"/>
            <a:ext cx="5661000" cy="3687900"/>
          </a:xfrm>
          <a:prstGeom prst="rect">
            <a:avLst/>
          </a:prstGeom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g3c51674b352_2_25:notes"/>
          <p:cNvSpPr txBox="1"/>
          <p:nvPr>
            <p:ph idx="12" type="sldNum"/>
          </p:nvPr>
        </p:nvSpPr>
        <p:spPr>
          <a:xfrm>
            <a:off x="4008438" y="8893175"/>
            <a:ext cx="3067200" cy="469800"/>
          </a:xfrm>
          <a:prstGeom prst="rect">
            <a:avLst/>
          </a:prstGeom>
        </p:spPr>
        <p:txBody>
          <a:bodyPr anchorCtr="0" anchor="b" bIns="46950" lIns="93925" spcFirstLastPara="1" rIns="93925" wrap="square" tIns="469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c51674b352_2_34:notes"/>
          <p:cNvSpPr/>
          <p:nvPr>
            <p:ph idx="2" type="sldImg"/>
          </p:nvPr>
        </p:nvSpPr>
        <p:spPr>
          <a:xfrm>
            <a:off x="1431925" y="1169988"/>
            <a:ext cx="4213200" cy="316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c51674b352_2_34:notes"/>
          <p:cNvSpPr txBox="1"/>
          <p:nvPr>
            <p:ph idx="1" type="body"/>
          </p:nvPr>
        </p:nvSpPr>
        <p:spPr>
          <a:xfrm>
            <a:off x="708025" y="4505325"/>
            <a:ext cx="5661000" cy="3687900"/>
          </a:xfrm>
          <a:prstGeom prst="rect">
            <a:avLst/>
          </a:prstGeom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g3c51674b352_2_34:notes"/>
          <p:cNvSpPr txBox="1"/>
          <p:nvPr>
            <p:ph idx="12" type="sldNum"/>
          </p:nvPr>
        </p:nvSpPr>
        <p:spPr>
          <a:xfrm>
            <a:off x="4008438" y="8893175"/>
            <a:ext cx="3067200" cy="469800"/>
          </a:xfrm>
          <a:prstGeom prst="rect">
            <a:avLst/>
          </a:prstGeom>
        </p:spPr>
        <p:txBody>
          <a:bodyPr anchorCtr="0" anchor="b" bIns="46950" lIns="93925" spcFirstLastPara="1" rIns="93925" wrap="square" tIns="469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c51674b352_2_43:notes"/>
          <p:cNvSpPr/>
          <p:nvPr>
            <p:ph idx="2" type="sldImg"/>
          </p:nvPr>
        </p:nvSpPr>
        <p:spPr>
          <a:xfrm>
            <a:off x="1431925" y="1169988"/>
            <a:ext cx="4213200" cy="316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c51674b352_2_43:notes"/>
          <p:cNvSpPr txBox="1"/>
          <p:nvPr>
            <p:ph idx="1" type="body"/>
          </p:nvPr>
        </p:nvSpPr>
        <p:spPr>
          <a:xfrm>
            <a:off x="708025" y="4505325"/>
            <a:ext cx="5661000" cy="3687900"/>
          </a:xfrm>
          <a:prstGeom prst="rect">
            <a:avLst/>
          </a:prstGeom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g3c51674b352_2_43:notes"/>
          <p:cNvSpPr txBox="1"/>
          <p:nvPr>
            <p:ph idx="12" type="sldNum"/>
          </p:nvPr>
        </p:nvSpPr>
        <p:spPr>
          <a:xfrm>
            <a:off x="4008438" y="8893175"/>
            <a:ext cx="3067200" cy="469800"/>
          </a:xfrm>
          <a:prstGeom prst="rect">
            <a:avLst/>
          </a:prstGeom>
        </p:spPr>
        <p:txBody>
          <a:bodyPr anchorCtr="0" anchor="b" bIns="46950" lIns="93925" spcFirstLastPara="1" rIns="93925" wrap="square" tIns="469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c51674b352_2_52:notes"/>
          <p:cNvSpPr/>
          <p:nvPr>
            <p:ph idx="2" type="sldImg"/>
          </p:nvPr>
        </p:nvSpPr>
        <p:spPr>
          <a:xfrm>
            <a:off x="1431925" y="1169988"/>
            <a:ext cx="4213200" cy="316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3c51674b352_2_52:notes"/>
          <p:cNvSpPr txBox="1"/>
          <p:nvPr>
            <p:ph idx="1" type="body"/>
          </p:nvPr>
        </p:nvSpPr>
        <p:spPr>
          <a:xfrm>
            <a:off x="708025" y="4505325"/>
            <a:ext cx="5661000" cy="3687900"/>
          </a:xfrm>
          <a:prstGeom prst="rect">
            <a:avLst/>
          </a:prstGeom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g3c51674b352_2_52:notes"/>
          <p:cNvSpPr txBox="1"/>
          <p:nvPr>
            <p:ph idx="12" type="sldNum"/>
          </p:nvPr>
        </p:nvSpPr>
        <p:spPr>
          <a:xfrm>
            <a:off x="4008438" y="8893175"/>
            <a:ext cx="3067200" cy="469800"/>
          </a:xfrm>
          <a:prstGeom prst="rect">
            <a:avLst/>
          </a:prstGeom>
        </p:spPr>
        <p:txBody>
          <a:bodyPr anchorCtr="0" anchor="b" bIns="46950" lIns="93925" spcFirstLastPara="1" rIns="93925" wrap="square" tIns="469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c51674b352_2_67:notes"/>
          <p:cNvSpPr/>
          <p:nvPr>
            <p:ph idx="2" type="sldImg"/>
          </p:nvPr>
        </p:nvSpPr>
        <p:spPr>
          <a:xfrm>
            <a:off x="1431925" y="1169988"/>
            <a:ext cx="4213200" cy="316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3c51674b352_2_67:notes"/>
          <p:cNvSpPr txBox="1"/>
          <p:nvPr>
            <p:ph idx="1" type="body"/>
          </p:nvPr>
        </p:nvSpPr>
        <p:spPr>
          <a:xfrm>
            <a:off x="708025" y="4505325"/>
            <a:ext cx="5661000" cy="3687900"/>
          </a:xfrm>
          <a:prstGeom prst="rect">
            <a:avLst/>
          </a:prstGeom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g3c51674b352_2_67:notes"/>
          <p:cNvSpPr txBox="1"/>
          <p:nvPr>
            <p:ph idx="12" type="sldNum"/>
          </p:nvPr>
        </p:nvSpPr>
        <p:spPr>
          <a:xfrm>
            <a:off x="4008438" y="8893175"/>
            <a:ext cx="3067200" cy="469800"/>
          </a:xfrm>
          <a:prstGeom prst="rect">
            <a:avLst/>
          </a:prstGeom>
        </p:spPr>
        <p:txBody>
          <a:bodyPr anchorCtr="0" anchor="b" bIns="46950" lIns="93925" spcFirstLastPara="1" rIns="93925" wrap="square" tIns="469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159fd54ddf_0_0:notes"/>
          <p:cNvSpPr txBox="1"/>
          <p:nvPr>
            <p:ph idx="1" type="body"/>
          </p:nvPr>
        </p:nvSpPr>
        <p:spPr>
          <a:xfrm>
            <a:off x="708025" y="4505325"/>
            <a:ext cx="5661000" cy="3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g3159fd54ddf_0_0:notes"/>
          <p:cNvSpPr/>
          <p:nvPr>
            <p:ph idx="2" type="sldImg"/>
          </p:nvPr>
        </p:nvSpPr>
        <p:spPr>
          <a:xfrm>
            <a:off x="1431925" y="1169988"/>
            <a:ext cx="4213200" cy="316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c51674b352_2_79:notes"/>
          <p:cNvSpPr/>
          <p:nvPr>
            <p:ph idx="2" type="sldImg"/>
          </p:nvPr>
        </p:nvSpPr>
        <p:spPr>
          <a:xfrm>
            <a:off x="1431925" y="1169988"/>
            <a:ext cx="4213200" cy="316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c51674b352_2_79:notes"/>
          <p:cNvSpPr txBox="1"/>
          <p:nvPr>
            <p:ph idx="1" type="body"/>
          </p:nvPr>
        </p:nvSpPr>
        <p:spPr>
          <a:xfrm>
            <a:off x="708025" y="4505325"/>
            <a:ext cx="5661000" cy="3687900"/>
          </a:xfrm>
          <a:prstGeom prst="rect">
            <a:avLst/>
          </a:prstGeom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g3c51674b352_2_79:notes"/>
          <p:cNvSpPr txBox="1"/>
          <p:nvPr>
            <p:ph idx="12" type="sldNum"/>
          </p:nvPr>
        </p:nvSpPr>
        <p:spPr>
          <a:xfrm>
            <a:off x="4008438" y="8893175"/>
            <a:ext cx="3067200" cy="469800"/>
          </a:xfrm>
          <a:prstGeom prst="rect">
            <a:avLst/>
          </a:prstGeom>
        </p:spPr>
        <p:txBody>
          <a:bodyPr anchorCtr="0" anchor="b" bIns="46950" lIns="93925" spcFirstLastPara="1" rIns="93925" wrap="square" tIns="469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c51674b352_2_89:notes"/>
          <p:cNvSpPr/>
          <p:nvPr>
            <p:ph idx="2" type="sldImg"/>
          </p:nvPr>
        </p:nvSpPr>
        <p:spPr>
          <a:xfrm>
            <a:off x="1431925" y="1169988"/>
            <a:ext cx="4213200" cy="316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c51674b352_2_89:notes"/>
          <p:cNvSpPr txBox="1"/>
          <p:nvPr>
            <p:ph idx="1" type="body"/>
          </p:nvPr>
        </p:nvSpPr>
        <p:spPr>
          <a:xfrm>
            <a:off x="708025" y="4505325"/>
            <a:ext cx="5661000" cy="3687900"/>
          </a:xfrm>
          <a:prstGeom prst="rect">
            <a:avLst/>
          </a:prstGeom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g3c51674b352_2_89:notes"/>
          <p:cNvSpPr txBox="1"/>
          <p:nvPr>
            <p:ph idx="12" type="sldNum"/>
          </p:nvPr>
        </p:nvSpPr>
        <p:spPr>
          <a:xfrm>
            <a:off x="4008438" y="8893175"/>
            <a:ext cx="3067200" cy="469800"/>
          </a:xfrm>
          <a:prstGeom prst="rect">
            <a:avLst/>
          </a:prstGeom>
        </p:spPr>
        <p:txBody>
          <a:bodyPr anchorCtr="0" anchor="b" bIns="46950" lIns="93925" spcFirstLastPara="1" rIns="93925" wrap="square" tIns="469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bc0de06024_0_700:notes"/>
          <p:cNvSpPr txBox="1"/>
          <p:nvPr>
            <p:ph idx="1" type="body"/>
          </p:nvPr>
        </p:nvSpPr>
        <p:spPr>
          <a:xfrm>
            <a:off x="708025" y="4505325"/>
            <a:ext cx="5661000" cy="3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4" name="Google Shape;554;g3bc0de06024_0_700:notes"/>
          <p:cNvSpPr/>
          <p:nvPr>
            <p:ph idx="2" type="sldImg"/>
          </p:nvPr>
        </p:nvSpPr>
        <p:spPr>
          <a:xfrm>
            <a:off x="1431925" y="1169988"/>
            <a:ext cx="4213200" cy="316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bc0de06024_0_709:notes"/>
          <p:cNvSpPr txBox="1"/>
          <p:nvPr>
            <p:ph idx="1" type="body"/>
          </p:nvPr>
        </p:nvSpPr>
        <p:spPr>
          <a:xfrm>
            <a:off x="708025" y="4505325"/>
            <a:ext cx="5661000" cy="3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4" name="Google Shape;564;g3bc0de06024_0_709:notes"/>
          <p:cNvSpPr/>
          <p:nvPr>
            <p:ph idx="2" type="sldImg"/>
          </p:nvPr>
        </p:nvSpPr>
        <p:spPr>
          <a:xfrm>
            <a:off x="1431925" y="1169988"/>
            <a:ext cx="4213200" cy="316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bc0de06024_0_715:notes"/>
          <p:cNvSpPr/>
          <p:nvPr>
            <p:ph idx="2" type="sldImg"/>
          </p:nvPr>
        </p:nvSpPr>
        <p:spPr>
          <a:xfrm>
            <a:off x="1431925" y="1169988"/>
            <a:ext cx="4213200" cy="316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1" name="Google Shape;571;g3bc0de06024_0_715:notes"/>
          <p:cNvSpPr txBox="1"/>
          <p:nvPr>
            <p:ph idx="1" type="body"/>
          </p:nvPr>
        </p:nvSpPr>
        <p:spPr>
          <a:xfrm>
            <a:off x="708025" y="4505325"/>
            <a:ext cx="5661000" cy="3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2" name="Google Shape;572;g3bc0de06024_0_715:notes"/>
          <p:cNvSpPr txBox="1"/>
          <p:nvPr>
            <p:ph idx="12" type="sldNum"/>
          </p:nvPr>
        </p:nvSpPr>
        <p:spPr>
          <a:xfrm>
            <a:off x="4008438" y="8893175"/>
            <a:ext cx="30672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950" lIns="93925" spcFirstLastPara="1" rIns="93925" wrap="square" tIns="469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315814c6381_0_149:notes"/>
          <p:cNvSpPr/>
          <p:nvPr>
            <p:ph idx="2" type="sldImg"/>
          </p:nvPr>
        </p:nvSpPr>
        <p:spPr>
          <a:xfrm>
            <a:off x="1431925" y="1169988"/>
            <a:ext cx="4213200" cy="316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9" name="Google Shape;579;g315814c6381_0_149:notes"/>
          <p:cNvSpPr txBox="1"/>
          <p:nvPr>
            <p:ph idx="1" type="body"/>
          </p:nvPr>
        </p:nvSpPr>
        <p:spPr>
          <a:xfrm>
            <a:off x="708025" y="4505325"/>
            <a:ext cx="5661000" cy="3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0" name="Google Shape;580;g315814c6381_0_149:notes"/>
          <p:cNvSpPr txBox="1"/>
          <p:nvPr>
            <p:ph idx="12" type="sldNum"/>
          </p:nvPr>
        </p:nvSpPr>
        <p:spPr>
          <a:xfrm>
            <a:off x="4008438" y="8893175"/>
            <a:ext cx="30672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950" lIns="93925" spcFirstLastPara="1" rIns="93925" wrap="square" tIns="469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bc2168eeb7_0_254:notes"/>
          <p:cNvSpPr txBox="1"/>
          <p:nvPr>
            <p:ph idx="1" type="body"/>
          </p:nvPr>
        </p:nvSpPr>
        <p:spPr>
          <a:xfrm>
            <a:off x="708025" y="4505325"/>
            <a:ext cx="5661000" cy="3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7" name="Google Shape;587;g3bc2168eeb7_0_254:notes"/>
          <p:cNvSpPr/>
          <p:nvPr>
            <p:ph idx="2" type="sldImg"/>
          </p:nvPr>
        </p:nvSpPr>
        <p:spPr>
          <a:xfrm>
            <a:off x="1431925" y="1169988"/>
            <a:ext cx="4213200" cy="316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ef5faa848a_0_670:notes"/>
          <p:cNvSpPr txBox="1"/>
          <p:nvPr>
            <p:ph idx="1" type="body"/>
          </p:nvPr>
        </p:nvSpPr>
        <p:spPr>
          <a:xfrm>
            <a:off x="708025" y="4505325"/>
            <a:ext cx="5661000" cy="3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g2ef5faa848a_0_670:notes"/>
          <p:cNvSpPr/>
          <p:nvPr>
            <p:ph idx="2" type="sldImg"/>
          </p:nvPr>
        </p:nvSpPr>
        <p:spPr>
          <a:xfrm>
            <a:off x="1431925" y="1169988"/>
            <a:ext cx="4213200" cy="316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:notes"/>
          <p:cNvSpPr txBox="1"/>
          <p:nvPr>
            <p:ph idx="1" type="body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  <a:noFill/>
          <a:ln>
            <a:noFill/>
          </a:ln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18:notes"/>
          <p:cNvSpPr/>
          <p:nvPr>
            <p:ph idx="2" type="sldImg"/>
          </p:nvPr>
        </p:nvSpPr>
        <p:spPr>
          <a:xfrm>
            <a:off x="1431925" y="1169988"/>
            <a:ext cx="4213225" cy="31607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159fd54ddf_0_560:notes"/>
          <p:cNvSpPr txBox="1"/>
          <p:nvPr>
            <p:ph idx="1" type="body"/>
          </p:nvPr>
        </p:nvSpPr>
        <p:spPr>
          <a:xfrm>
            <a:off x="708025" y="4505325"/>
            <a:ext cx="5661000" cy="3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g3159fd54ddf_0_560:notes"/>
          <p:cNvSpPr/>
          <p:nvPr>
            <p:ph idx="2" type="sldImg"/>
          </p:nvPr>
        </p:nvSpPr>
        <p:spPr>
          <a:xfrm>
            <a:off x="1431925" y="1169988"/>
            <a:ext cx="4213200" cy="316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4:notes"/>
          <p:cNvSpPr txBox="1"/>
          <p:nvPr>
            <p:ph idx="1" type="body"/>
          </p:nvPr>
        </p:nvSpPr>
        <p:spPr>
          <a:xfrm>
            <a:off x="708025" y="4505325"/>
            <a:ext cx="5661000" cy="3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p44:notes"/>
          <p:cNvSpPr/>
          <p:nvPr>
            <p:ph idx="2" type="sldImg"/>
          </p:nvPr>
        </p:nvSpPr>
        <p:spPr>
          <a:xfrm>
            <a:off x="1431925" y="1169988"/>
            <a:ext cx="4213200" cy="316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bc0de06024_0_10:notes"/>
          <p:cNvSpPr/>
          <p:nvPr>
            <p:ph idx="2" type="sldImg"/>
          </p:nvPr>
        </p:nvSpPr>
        <p:spPr>
          <a:xfrm>
            <a:off x="1431925" y="1169988"/>
            <a:ext cx="4213200" cy="316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g3bc0de06024_0_10:notes"/>
          <p:cNvSpPr txBox="1"/>
          <p:nvPr>
            <p:ph idx="1" type="body"/>
          </p:nvPr>
        </p:nvSpPr>
        <p:spPr>
          <a:xfrm>
            <a:off x="708025" y="4505325"/>
            <a:ext cx="5661000" cy="3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950" lIns="93925" spcFirstLastPara="1" rIns="93925" wrap="square" tIns="469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g3bc0de06024_0_10:notes"/>
          <p:cNvSpPr txBox="1"/>
          <p:nvPr>
            <p:ph idx="12" type="sldNum"/>
          </p:nvPr>
        </p:nvSpPr>
        <p:spPr>
          <a:xfrm>
            <a:off x="4008438" y="8893175"/>
            <a:ext cx="30672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950" lIns="93925" spcFirstLastPara="1" rIns="93925" wrap="square" tIns="469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58"/>
          <p:cNvGrpSpPr/>
          <p:nvPr/>
        </p:nvGrpSpPr>
        <p:grpSpPr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24" name="Google Shape;24;p58"/>
            <p:cNvGrpSpPr/>
            <p:nvPr/>
          </p:nvGrpSpPr>
          <p:grpSpPr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5" name="Google Shape;25;p58"/>
              <p:cNvSpPr/>
              <p:nvPr/>
            </p:nvSpPr>
            <p:spPr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" name="Google Shape;26;p58"/>
              <p:cNvSpPr/>
              <p:nvPr/>
            </p:nvSpPr>
            <p:spPr>
              <a:xfrm>
                <a:off x="1056" y="336"/>
                <a:ext cx="288" cy="432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27" name="Google Shape;27;p58"/>
            <p:cNvGrpSpPr/>
            <p:nvPr/>
          </p:nvGrpSpPr>
          <p:grpSpPr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8" name="Google Shape;28;p58"/>
              <p:cNvSpPr/>
              <p:nvPr/>
            </p:nvSpPr>
            <p:spPr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" name="Google Shape;29;p58"/>
              <p:cNvSpPr/>
              <p:nvPr/>
            </p:nvSpPr>
            <p:spPr>
              <a:xfrm>
                <a:off x="1249" y="2640"/>
                <a:ext cx="335" cy="432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30" name="Google Shape;30;p58"/>
            <p:cNvSpPr/>
            <p:nvPr/>
          </p:nvSpPr>
          <p:spPr>
            <a:xfrm>
              <a:off x="0" y="1824"/>
              <a:ext cx="353" cy="26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hlink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1" name="Google Shape;31;p58"/>
            <p:cNvSpPr/>
            <p:nvPr/>
          </p:nvSpPr>
          <p:spPr>
            <a:xfrm>
              <a:off x="400" y="1536"/>
              <a:ext cx="20" cy="66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2" name="Google Shape;32;p58"/>
            <p:cNvSpPr/>
            <p:nvPr/>
          </p:nvSpPr>
          <p:spPr>
            <a:xfrm flipH="1" rot="10800000">
              <a:off x="199" y="2054"/>
              <a:ext cx="5476" cy="3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3" name="Google Shape;33;p58"/>
          <p:cNvSpPr txBox="1"/>
          <p:nvPr>
            <p:ph type="ctrTitle"/>
          </p:nvPr>
        </p:nvSpPr>
        <p:spPr>
          <a:xfrm>
            <a:off x="990600" y="1676400"/>
            <a:ext cx="7772400" cy="14620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Font typeface="Noto Sans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8"/>
          <p:cNvSpPr txBox="1"/>
          <p:nvPr>
            <p:ph idx="10" type="dt"/>
          </p:nvPr>
        </p:nvSpPr>
        <p:spPr>
          <a:xfrm>
            <a:off x="990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8"/>
          <p:cNvSpPr txBox="1"/>
          <p:nvPr>
            <p:ph idx="11" type="ftr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8"/>
          <p:cNvSpPr txBox="1"/>
          <p:nvPr>
            <p:ph idx="12" type="sldNum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0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70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40"/>
              <a:buNone/>
              <a:defRPr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None/>
              <a:defRPr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880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800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6" name="Google Shape;96;p70"/>
          <p:cNvSpPr txBox="1"/>
          <p:nvPr>
            <p:ph idx="10" type="dt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70"/>
          <p:cNvSpPr txBox="1"/>
          <p:nvPr>
            <p:ph idx="11" type="ftr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70"/>
          <p:cNvSpPr txBox="1"/>
          <p:nvPr>
            <p:ph idx="12" type="sldNum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1"/>
          <p:cNvSpPr txBox="1"/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71"/>
          <p:cNvSpPr txBox="1"/>
          <p:nvPr>
            <p:ph idx="10" type="dt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71"/>
          <p:cNvSpPr txBox="1"/>
          <p:nvPr>
            <p:ph idx="11" type="ftr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71"/>
          <p:cNvSpPr txBox="1"/>
          <p:nvPr>
            <p:ph idx="12" type="sldNum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2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72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Char char="■"/>
              <a:defRPr sz="3200"/>
            </a:lvl1pPr>
            <a:lvl2pPr indent="-32639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540"/>
              <a:buChar char="■"/>
              <a:defRPr sz="2800"/>
            </a:lvl2pPr>
            <a:lvl3pPr indent="-3048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2400"/>
            </a:lvl3pPr>
            <a:lvl4pPr indent="-2984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■"/>
              <a:defRPr sz="2000"/>
            </a:lvl4pPr>
            <a:lvl5pPr indent="-2921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7" name="Google Shape;107;p72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77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6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55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5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8" name="Google Shape;108;p72"/>
          <p:cNvSpPr txBox="1"/>
          <p:nvPr>
            <p:ph idx="10" type="dt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72"/>
          <p:cNvSpPr txBox="1"/>
          <p:nvPr>
            <p:ph idx="11" type="ftr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72"/>
          <p:cNvSpPr txBox="1"/>
          <p:nvPr>
            <p:ph idx="12" type="sldNum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3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73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73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77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6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55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5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5" name="Google Shape;115;p73"/>
          <p:cNvSpPr txBox="1"/>
          <p:nvPr>
            <p:ph idx="10" type="dt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73"/>
          <p:cNvSpPr txBox="1"/>
          <p:nvPr>
            <p:ph idx="11" type="ftr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73"/>
          <p:cNvSpPr txBox="1"/>
          <p:nvPr>
            <p:ph idx="12" type="sldNum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4"/>
          <p:cNvSpPr txBox="1"/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74"/>
          <p:cNvSpPr txBox="1"/>
          <p:nvPr>
            <p:ph idx="1" type="body"/>
          </p:nvPr>
        </p:nvSpPr>
        <p:spPr>
          <a:xfrm rot="5400000">
            <a:off x="3011488" y="188913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indent="-29146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indent="-28575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indent="-29146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indent="-28575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74"/>
          <p:cNvSpPr txBox="1"/>
          <p:nvPr>
            <p:ph idx="10" type="dt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74"/>
          <p:cNvSpPr txBox="1"/>
          <p:nvPr>
            <p:ph idx="11" type="ftr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74"/>
          <p:cNvSpPr txBox="1"/>
          <p:nvPr>
            <p:ph idx="12" type="sldNum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5"/>
          <p:cNvSpPr txBox="1"/>
          <p:nvPr>
            <p:ph type="title"/>
          </p:nvPr>
        </p:nvSpPr>
        <p:spPr>
          <a:xfrm rot="5400000">
            <a:off x="5020469" y="2197894"/>
            <a:ext cx="5918200" cy="19510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75"/>
          <p:cNvSpPr txBox="1"/>
          <p:nvPr>
            <p:ph idx="1" type="body"/>
          </p:nvPr>
        </p:nvSpPr>
        <p:spPr>
          <a:xfrm rot="5400000">
            <a:off x="1042194" y="323057"/>
            <a:ext cx="5918200" cy="5700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indent="-29146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indent="-28575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indent="-29146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indent="-28575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75"/>
          <p:cNvSpPr txBox="1"/>
          <p:nvPr>
            <p:ph idx="10" type="dt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75"/>
          <p:cNvSpPr txBox="1"/>
          <p:nvPr>
            <p:ph idx="11" type="ftr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75"/>
          <p:cNvSpPr txBox="1"/>
          <p:nvPr>
            <p:ph idx="12" type="sldNum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15814c6381_0_105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" name="Google Shape;132;g315814c6381_0_105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133" name="Google Shape;133;g315814c6381_0_10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g315814c6381_0_10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" name="Google Shape;135;g315814c6381_0_105"/>
          <p:cNvSpPr txBox="1"/>
          <p:nvPr>
            <p:ph type="title"/>
          </p:nvPr>
        </p:nvSpPr>
        <p:spPr>
          <a:xfrm>
            <a:off x="729450" y="1758200"/>
            <a:ext cx="76884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36" name="Google Shape;136;g315814c6381_0_105"/>
          <p:cNvSpPr txBox="1"/>
          <p:nvPr>
            <p:ph idx="1" type="body"/>
          </p:nvPr>
        </p:nvSpPr>
        <p:spPr>
          <a:xfrm>
            <a:off x="729325" y="2771833"/>
            <a:ext cx="37743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Char char="■"/>
              <a:defRPr/>
            </a:lvl1pPr>
            <a:lvl2pPr indent="-32639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540"/>
              <a:buChar char="■"/>
              <a:defRPr/>
            </a:lvl2pPr>
            <a:lvl3pPr indent="-3048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00"/>
              <a:buChar char="■"/>
              <a:defRPr/>
            </a:lvl3pPr>
            <a:lvl4pPr indent="-2984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■"/>
              <a:defRPr/>
            </a:lvl4pPr>
            <a:lvl5pPr indent="-2921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g315814c6381_0_105"/>
          <p:cNvSpPr txBox="1"/>
          <p:nvPr>
            <p:ph idx="2" type="body"/>
          </p:nvPr>
        </p:nvSpPr>
        <p:spPr>
          <a:xfrm>
            <a:off x="4643604" y="2771833"/>
            <a:ext cx="37743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Char char="■"/>
              <a:defRPr/>
            </a:lvl1pPr>
            <a:lvl2pPr indent="-32639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540"/>
              <a:buChar char="■"/>
              <a:defRPr/>
            </a:lvl2pPr>
            <a:lvl3pPr indent="-3048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00"/>
              <a:buChar char="■"/>
              <a:defRPr/>
            </a:lvl3pPr>
            <a:lvl4pPr indent="-2984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■"/>
              <a:defRPr/>
            </a:lvl4pPr>
            <a:lvl5pPr indent="-2921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g315814c6381_0_105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6"/>
          <p:cNvSpPr txBox="1"/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6"/>
          <p:cNvSpPr txBox="1"/>
          <p:nvPr>
            <p:ph idx="1" type="body"/>
          </p:nvPr>
        </p:nvSpPr>
        <p:spPr>
          <a:xfrm>
            <a:off x="1182688" y="2017713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indent="-29146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indent="-28575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indent="-29146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indent="-28575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6"/>
          <p:cNvSpPr txBox="1"/>
          <p:nvPr>
            <p:ph idx="2" type="body"/>
          </p:nvPr>
        </p:nvSpPr>
        <p:spPr>
          <a:xfrm>
            <a:off x="5145088" y="2017713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indent="-29146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indent="-28575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indent="-29146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indent="-28575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6"/>
          <p:cNvSpPr txBox="1"/>
          <p:nvPr>
            <p:ph idx="10" type="dt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6"/>
          <p:cNvSpPr txBox="1"/>
          <p:nvPr>
            <p:ph idx="11" type="ftr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6"/>
          <p:cNvSpPr txBox="1"/>
          <p:nvPr>
            <p:ph idx="12" type="sldNum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1"/>
          <p:cNvSpPr txBox="1"/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1"/>
          <p:cNvSpPr txBox="1"/>
          <p:nvPr>
            <p:ph idx="1" type="body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indent="-29146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indent="-28575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indent="-29146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indent="-28575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61"/>
          <p:cNvSpPr txBox="1"/>
          <p:nvPr>
            <p:ph idx="10" type="dt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1"/>
          <p:cNvSpPr txBox="1"/>
          <p:nvPr>
            <p:ph idx="11" type="ftr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1"/>
          <p:cNvSpPr txBox="1"/>
          <p:nvPr>
            <p:ph idx="12" type="sldNum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2"/>
          <p:cNvSpPr txBox="1"/>
          <p:nvPr>
            <p:ph idx="10" type="dt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2"/>
          <p:cNvSpPr txBox="1"/>
          <p:nvPr>
            <p:ph idx="11" type="ftr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2"/>
          <p:cNvSpPr txBox="1"/>
          <p:nvPr>
            <p:ph idx="12" type="sldNum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and Text" type="objAndTx">
  <p:cSld name="OBJECT_AND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8"/>
          <p:cNvSpPr txBox="1"/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8"/>
          <p:cNvSpPr txBox="1"/>
          <p:nvPr>
            <p:ph idx="1" type="body"/>
          </p:nvPr>
        </p:nvSpPr>
        <p:spPr>
          <a:xfrm>
            <a:off x="1182688" y="2017713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indent="-29146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indent="-28575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indent="-29146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indent="-28575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68"/>
          <p:cNvSpPr txBox="1"/>
          <p:nvPr>
            <p:ph idx="2" type="body"/>
          </p:nvPr>
        </p:nvSpPr>
        <p:spPr>
          <a:xfrm>
            <a:off x="5145088" y="2017713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indent="-29146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indent="-28575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indent="-29146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indent="-28575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68"/>
          <p:cNvSpPr txBox="1"/>
          <p:nvPr>
            <p:ph idx="10" type="dt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8"/>
          <p:cNvSpPr txBox="1"/>
          <p:nvPr>
            <p:ph idx="11" type="ftr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68"/>
          <p:cNvSpPr txBox="1"/>
          <p:nvPr>
            <p:ph idx="12" type="sldNum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2 Content" type="txAndTwoObj">
  <p:cSld name="TEXT_AND_TWO_OBJECT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6"/>
          <p:cNvSpPr txBox="1"/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6"/>
          <p:cNvSpPr txBox="1"/>
          <p:nvPr>
            <p:ph idx="1" type="body"/>
          </p:nvPr>
        </p:nvSpPr>
        <p:spPr>
          <a:xfrm>
            <a:off x="1182688" y="2017713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indent="-29146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indent="-28575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indent="-29146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indent="-28575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76"/>
          <p:cNvSpPr txBox="1"/>
          <p:nvPr>
            <p:ph idx="2" type="body"/>
          </p:nvPr>
        </p:nvSpPr>
        <p:spPr>
          <a:xfrm>
            <a:off x="5145088" y="2017713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indent="-29146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indent="-28575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indent="-29146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indent="-28575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76"/>
          <p:cNvSpPr txBox="1"/>
          <p:nvPr>
            <p:ph idx="3" type="body"/>
          </p:nvPr>
        </p:nvSpPr>
        <p:spPr>
          <a:xfrm>
            <a:off x="5145088" y="4151313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indent="-29146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indent="-28575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indent="-29146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indent="-28575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76"/>
          <p:cNvSpPr txBox="1"/>
          <p:nvPr>
            <p:ph idx="10" type="dt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76"/>
          <p:cNvSpPr txBox="1"/>
          <p:nvPr>
            <p:ph idx="11" type="ftr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6"/>
          <p:cNvSpPr txBox="1"/>
          <p:nvPr>
            <p:ph idx="12" type="sldNum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3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63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4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8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8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3" name="Google Shape;73;p63"/>
          <p:cNvSpPr txBox="1"/>
          <p:nvPr>
            <p:ph idx="2" type="body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indent="-29146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indent="-28575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indent="-29146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indent="-28575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63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4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8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8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5" name="Google Shape;75;p63"/>
          <p:cNvSpPr txBox="1"/>
          <p:nvPr>
            <p:ph idx="4" type="body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indent="-29146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indent="-28575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indent="-29146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indent="-28575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63"/>
          <p:cNvSpPr txBox="1"/>
          <p:nvPr>
            <p:ph idx="10" type="dt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63"/>
          <p:cNvSpPr txBox="1"/>
          <p:nvPr>
            <p:ph idx="11" type="ftr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63"/>
          <p:cNvSpPr txBox="1"/>
          <p:nvPr>
            <p:ph idx="12" type="sldNum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7"/>
          <p:cNvSpPr txBox="1"/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67"/>
          <p:cNvSpPr txBox="1"/>
          <p:nvPr>
            <p:ph idx="1" type="body"/>
          </p:nvPr>
        </p:nvSpPr>
        <p:spPr>
          <a:xfrm>
            <a:off x="1182688" y="2017713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indent="-29146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indent="-28575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indent="-29146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indent="-28575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67"/>
          <p:cNvSpPr txBox="1"/>
          <p:nvPr>
            <p:ph idx="2" type="body"/>
          </p:nvPr>
        </p:nvSpPr>
        <p:spPr>
          <a:xfrm>
            <a:off x="5145088" y="2017713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indent="-29146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indent="-28575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indent="-29146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indent="-28575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67"/>
          <p:cNvSpPr txBox="1"/>
          <p:nvPr>
            <p:ph idx="10" type="dt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67"/>
          <p:cNvSpPr txBox="1"/>
          <p:nvPr>
            <p:ph idx="11" type="ftr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67"/>
          <p:cNvSpPr txBox="1"/>
          <p:nvPr>
            <p:ph idx="12" type="sldNum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g315814c6381_0_455"/>
          <p:cNvGrpSpPr/>
          <p:nvPr/>
        </p:nvGrpSpPr>
        <p:grpSpPr>
          <a:xfrm>
            <a:off x="625966" y="399168"/>
            <a:ext cx="999312" cy="1332416"/>
            <a:chOff x="348199" y="179450"/>
            <a:chExt cx="1116300" cy="1116300"/>
          </a:xfrm>
        </p:grpSpPr>
        <p:sp>
          <p:nvSpPr>
            <p:cNvPr id="88" name="Google Shape;88;g315814c6381_0_45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137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g315814c6381_0_45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137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" name="Google Shape;90;g315814c6381_0_455"/>
          <p:cNvSpPr txBox="1"/>
          <p:nvPr>
            <p:ph type="title"/>
          </p:nvPr>
        </p:nvSpPr>
        <p:spPr>
          <a:xfrm>
            <a:off x="1303800" y="798100"/>
            <a:ext cx="7030500" cy="13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g315814c6381_0_455"/>
          <p:cNvSpPr txBox="1"/>
          <p:nvPr>
            <p:ph idx="1" type="body"/>
          </p:nvPr>
        </p:nvSpPr>
        <p:spPr>
          <a:xfrm>
            <a:off x="1303800" y="2653400"/>
            <a:ext cx="7030500" cy="3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Char char="■"/>
              <a:defRPr/>
            </a:lvl1pPr>
            <a:lvl2pPr indent="-32639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540"/>
              <a:buChar char="■"/>
              <a:defRPr/>
            </a:lvl2pPr>
            <a:lvl3pPr indent="-3048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00"/>
              <a:buChar char="■"/>
              <a:defRPr/>
            </a:lvl3pPr>
            <a:lvl4pPr indent="-2984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■"/>
              <a:defRPr/>
            </a:lvl4pPr>
            <a:lvl5pPr indent="-2921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g315814c6381_0_455"/>
          <p:cNvSpPr txBox="1"/>
          <p:nvPr>
            <p:ph idx="12" type="sldNum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7"/>
          <p:cNvSpPr/>
          <p:nvPr/>
        </p:nvSpPr>
        <p:spPr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" name="Google Shape;11;p57"/>
          <p:cNvSpPr/>
          <p:nvPr/>
        </p:nvSpPr>
        <p:spPr>
          <a:xfrm>
            <a:off x="800100" y="1098550"/>
            <a:ext cx="328613" cy="474663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12;p57"/>
          <p:cNvSpPr/>
          <p:nvPr/>
        </p:nvSpPr>
        <p:spPr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" name="Google Shape;13;p57"/>
          <p:cNvSpPr/>
          <p:nvPr/>
        </p:nvSpPr>
        <p:spPr>
          <a:xfrm>
            <a:off x="911225" y="1520825"/>
            <a:ext cx="368300" cy="474663"/>
          </a:xfrm>
          <a:prstGeom prst="rect">
            <a:avLst/>
          </a:prstGeom>
          <a:gradFill>
            <a:gsLst>
              <a:gs pos="0">
                <a:schemeClr val="folHlink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Google Shape;14;p57"/>
          <p:cNvSpPr/>
          <p:nvPr/>
        </p:nvSpPr>
        <p:spPr>
          <a:xfrm>
            <a:off x="127000" y="1447800"/>
            <a:ext cx="560388" cy="422275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chemeClr val="hlink"/>
              </a:gs>
            </a:gsLst>
            <a:lin ang="189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" name="Google Shape;15;p57"/>
          <p:cNvSpPr/>
          <p:nvPr/>
        </p:nvSpPr>
        <p:spPr>
          <a:xfrm>
            <a:off x="762000" y="990600"/>
            <a:ext cx="31750" cy="105251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" name="Google Shape;16;p57"/>
          <p:cNvSpPr/>
          <p:nvPr/>
        </p:nvSpPr>
        <p:spPr>
          <a:xfrm>
            <a:off x="442913" y="1781175"/>
            <a:ext cx="8226425" cy="3175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17;p57"/>
          <p:cNvSpPr txBox="1"/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8" name="Google Shape;18;p57"/>
          <p:cNvSpPr txBox="1"/>
          <p:nvPr>
            <p:ph idx="1" type="body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"/>
              <a:buChar char="■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2639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540"/>
              <a:buFont typeface="Noto Sans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"/>
              <a:buChar char="■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21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9" name="Google Shape;19;p57"/>
          <p:cNvSpPr txBox="1"/>
          <p:nvPr>
            <p:ph idx="10" type="dt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0" name="Google Shape;20;p57"/>
          <p:cNvSpPr txBox="1"/>
          <p:nvPr>
            <p:ph idx="11" type="ftr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" name="Google Shape;21;p57"/>
          <p:cNvSpPr txBox="1"/>
          <p:nvPr>
            <p:ph idx="12" type="sldNum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dkuhlman13@gmail.co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marchmediation.org/faq-resources" TargetMode="External"/><Relationship Id="rId4" Type="http://schemas.openxmlformats.org/officeDocument/2006/relationships/hyperlink" Target="http://www.selfrepresent.mo.gov" TargetMode="External"/><Relationship Id="rId5" Type="http://schemas.openxmlformats.org/officeDocument/2006/relationships/hyperlink" Target="https://www.ksd.uscourts.gov/self-represented-litigants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4" Type="http://schemas.openxmlformats.org/officeDocument/2006/relationships/image" Target="../media/image1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jpg"/><Relationship Id="rId4" Type="http://schemas.openxmlformats.org/officeDocument/2006/relationships/image" Target="../media/image11.jpg"/><Relationship Id="rId5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gif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8.png"/><Relationship Id="rId4" Type="http://schemas.openxmlformats.org/officeDocument/2006/relationships/image" Target="../media/image3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hyperlink" Target="mailto:coaching@marchmediation.org" TargetMode="External"/><Relationship Id="rId4" Type="http://schemas.openxmlformats.org/officeDocument/2006/relationships/image" Target="../media/image20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6.jpg"/><Relationship Id="rId4" Type="http://schemas.openxmlformats.org/officeDocument/2006/relationships/image" Target="../media/image21.jpg"/><Relationship Id="rId5" Type="http://schemas.openxmlformats.org/officeDocument/2006/relationships/image" Target="../media/image15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s://www.unhookedmedia.com/stock/p/new-ways-for-families-pre-mediation-coaching-manual" TargetMode="Externa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 txBox="1"/>
          <p:nvPr>
            <p:ph type="ctrTitle"/>
          </p:nvPr>
        </p:nvSpPr>
        <p:spPr>
          <a:xfrm>
            <a:off x="990600" y="1676400"/>
            <a:ext cx="7772400" cy="14620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100"/>
              <a:t>Trauma Informed</a:t>
            </a:r>
            <a:endParaRPr sz="41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100"/>
              <a:t>Pre-Mediation Coaching</a:t>
            </a:r>
            <a:endParaRPr sz="4100"/>
          </a:p>
        </p:txBody>
      </p:sp>
      <p:sp>
        <p:nvSpPr>
          <p:cNvPr id="145" name="Google Shape;145;p1"/>
          <p:cNvSpPr txBox="1"/>
          <p:nvPr>
            <p:ph idx="1" type="subTitle"/>
          </p:nvPr>
        </p:nvSpPr>
        <p:spPr>
          <a:xfrm>
            <a:off x="847400" y="3505200"/>
            <a:ext cx="73821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en-US" sz="3600"/>
              <a:t>Andrea Keeling, LLM candidate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</a:pPr>
            <a:r>
              <a:rPr lang="en-US" sz="3600"/>
              <a:t>Dawn E. Kuhlman, MA</a:t>
            </a:r>
            <a:endParaRPr sz="3600"/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160"/>
              <a:buNone/>
            </a:pPr>
            <a:r>
              <a:rPr lang="en-US"/>
              <a:t>M.A.R.C.H. Inc., Executive Director</a:t>
            </a:r>
            <a:endParaRPr sz="2600"/>
          </a:p>
          <a:p>
            <a:pPr indent="0" lvl="0" marL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80"/>
              <a:buNone/>
            </a:pPr>
            <a:r>
              <a:rPr lang="en-US" sz="2800"/>
              <a:t>816-708-2714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80"/>
              <a:buNone/>
            </a:pPr>
            <a:r>
              <a:rPr lang="en-US" sz="2800" u="sng">
                <a:solidFill>
                  <a:schemeClr val="hlink"/>
                </a:solidFill>
                <a:hlinkClick r:id="rId3"/>
              </a:rPr>
              <a:t>dkuhlman@marchmediation.org</a:t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20"/>
              <a:buNone/>
            </a:pPr>
            <a:r>
              <a:rPr lang="en-US" sz="1200"/>
              <a:t>©2026 Dawn Kuhlman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bc0de06024_0_147"/>
          <p:cNvSpPr txBox="1"/>
          <p:nvPr>
            <p:ph type="title"/>
          </p:nvPr>
        </p:nvSpPr>
        <p:spPr>
          <a:xfrm>
            <a:off x="1150938" y="214313"/>
            <a:ext cx="77931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Communicate to Connect</a:t>
            </a:r>
            <a:endParaRPr/>
          </a:p>
        </p:txBody>
      </p:sp>
      <p:sp>
        <p:nvSpPr>
          <p:cNvPr id="241" name="Google Shape;241;g3bc0de06024_0_147"/>
          <p:cNvSpPr txBox="1"/>
          <p:nvPr>
            <p:ph idx="1" type="body"/>
          </p:nvPr>
        </p:nvSpPr>
        <p:spPr>
          <a:xfrm>
            <a:off x="347600" y="2017725"/>
            <a:ext cx="46452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718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■"/>
            </a:pPr>
            <a:r>
              <a:rPr lang="en-US"/>
              <a:t>Start with what we offer/can provide - rather than what we can’t!</a:t>
            </a:r>
            <a:endParaRPr/>
          </a:p>
          <a:p>
            <a:pPr indent="-29718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■"/>
            </a:pPr>
            <a:r>
              <a:rPr lang="en-US"/>
              <a:t>Focus on what moves client to where they need/want to be</a:t>
            </a:r>
            <a:endParaRPr/>
          </a:p>
        </p:txBody>
      </p:sp>
      <p:sp>
        <p:nvSpPr>
          <p:cNvPr id="242" name="Google Shape;242;g3bc0de06024_0_147"/>
          <p:cNvSpPr txBox="1"/>
          <p:nvPr>
            <p:ph idx="2" type="body"/>
          </p:nvPr>
        </p:nvSpPr>
        <p:spPr>
          <a:xfrm>
            <a:off x="5145088" y="2017713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718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■"/>
            </a:pPr>
            <a:r>
              <a:rPr lang="en-US"/>
              <a:t>What do you need? I’ll see if I can help.</a:t>
            </a:r>
            <a:endParaRPr/>
          </a:p>
          <a:p>
            <a:pPr indent="-29718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■"/>
            </a:pPr>
            <a:r>
              <a:rPr lang="en-US"/>
              <a:t>Even if can’t help, connecting them to resources that can.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g3bc2168eeb7_0_0"/>
          <p:cNvGrpSpPr/>
          <p:nvPr/>
        </p:nvGrpSpPr>
        <p:grpSpPr>
          <a:xfrm>
            <a:off x="1159951" y="156908"/>
            <a:ext cx="6900178" cy="6544052"/>
            <a:chOff x="778951" y="-71692"/>
            <a:chExt cx="6900178" cy="6544052"/>
          </a:xfrm>
        </p:grpSpPr>
        <p:sp>
          <p:nvSpPr>
            <p:cNvPr id="248" name="Google Shape;248;g3bc2168eeb7_0_0"/>
            <p:cNvSpPr/>
            <p:nvPr/>
          </p:nvSpPr>
          <p:spPr>
            <a:xfrm>
              <a:off x="3151621" y="2335554"/>
              <a:ext cx="2222700" cy="2157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g3bc2168eeb7_0_0"/>
            <p:cNvSpPr txBox="1"/>
            <p:nvPr/>
          </p:nvSpPr>
          <p:spPr>
            <a:xfrm>
              <a:off x="3256919" y="2440852"/>
              <a:ext cx="2012100" cy="19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3300"/>
                <a:buFont typeface="Tahoma"/>
                <a:buNone/>
              </a:pPr>
              <a:r>
                <a:rPr b="0" i="0" lang="en-US" sz="3300" u="none" cap="none" strike="noStrike">
                  <a:solidFill>
                    <a:srgbClr val="0070C0"/>
                  </a:solidFill>
                  <a:latin typeface="Tahoma"/>
                  <a:ea typeface="Tahoma"/>
                  <a:cs typeface="Tahoma"/>
                  <a:sym typeface="Tahoma"/>
                </a:rPr>
                <a:t>Trauma Informed Mediation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g3bc2168eeb7_0_0"/>
            <p:cNvSpPr/>
            <p:nvPr/>
          </p:nvSpPr>
          <p:spPr>
            <a:xfrm rot="-5459176">
              <a:off x="3943214" y="2039303"/>
              <a:ext cx="592588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00B48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51" name="Google Shape;251;g3bc2168eeb7_0_0"/>
            <p:cNvSpPr/>
            <p:nvPr/>
          </p:nvSpPr>
          <p:spPr>
            <a:xfrm>
              <a:off x="3381101" y="-71692"/>
              <a:ext cx="1676100" cy="18147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g3bc2168eeb7_0_0"/>
            <p:cNvSpPr txBox="1"/>
            <p:nvPr/>
          </p:nvSpPr>
          <p:spPr>
            <a:xfrm>
              <a:off x="3462922" y="10129"/>
              <a:ext cx="1512600" cy="16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3175" lIns="43175" spcFirstLastPara="1" rIns="43175" wrap="square" tIns="431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Tahoma"/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Empowerment &amp; Recognition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g3bc2168eeb7_0_0"/>
            <p:cNvSpPr/>
            <p:nvPr/>
          </p:nvSpPr>
          <p:spPr>
            <a:xfrm rot="-961104">
              <a:off x="5364157" y="3023692"/>
              <a:ext cx="517493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00B48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54" name="Google Shape;254;g3bc2168eeb7_0_0"/>
            <p:cNvSpPr/>
            <p:nvPr/>
          </p:nvSpPr>
          <p:spPr>
            <a:xfrm>
              <a:off x="5871629" y="1930880"/>
              <a:ext cx="1807500" cy="1524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g3bc2168eeb7_0_0"/>
            <p:cNvSpPr txBox="1"/>
            <p:nvPr/>
          </p:nvSpPr>
          <p:spPr>
            <a:xfrm>
              <a:off x="5946025" y="2005276"/>
              <a:ext cx="1658700" cy="137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Tahoma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Tahoma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Mindfulness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Tahoma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g3bc2168eeb7_0_0"/>
            <p:cNvSpPr/>
            <p:nvPr/>
          </p:nvSpPr>
          <p:spPr>
            <a:xfrm rot="3364715">
              <a:off x="4865359" y="4723448"/>
              <a:ext cx="556397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00B48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57" name="Google Shape;257;g3bc2168eeb7_0_0"/>
            <p:cNvSpPr/>
            <p:nvPr/>
          </p:nvSpPr>
          <p:spPr>
            <a:xfrm>
              <a:off x="5068483" y="4954344"/>
              <a:ext cx="1461000" cy="14874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g3bc2168eeb7_0_0"/>
            <p:cNvSpPr txBox="1"/>
            <p:nvPr/>
          </p:nvSpPr>
          <p:spPr>
            <a:xfrm>
              <a:off x="5139807" y="5025668"/>
              <a:ext cx="1318500" cy="13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8400" lIns="58400" spcFirstLastPara="1" rIns="58400" wrap="square" tIns="58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Tahoma"/>
                <a:buNone/>
              </a:pPr>
              <a:r>
                <a:rPr b="1" i="0" lang="en-US" sz="23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Ability to Mediate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g3bc2168eeb7_0_0"/>
            <p:cNvSpPr/>
            <p:nvPr/>
          </p:nvSpPr>
          <p:spPr>
            <a:xfrm rot="7524776">
              <a:off x="3078743" y="4707998"/>
              <a:ext cx="528591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00B48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60" name="Google Shape;260;g3bc2168eeb7_0_0"/>
            <p:cNvSpPr/>
            <p:nvPr/>
          </p:nvSpPr>
          <p:spPr>
            <a:xfrm>
              <a:off x="1841243" y="4923460"/>
              <a:ext cx="1596000" cy="15489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g3bc2168eeb7_0_0"/>
            <p:cNvSpPr txBox="1"/>
            <p:nvPr/>
          </p:nvSpPr>
          <p:spPr>
            <a:xfrm>
              <a:off x="1916861" y="4999078"/>
              <a:ext cx="1444800" cy="139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Tahoma"/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Community Resources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g3bc2168eeb7_0_0"/>
            <p:cNvSpPr/>
            <p:nvPr/>
          </p:nvSpPr>
          <p:spPr>
            <a:xfrm rot="-9870137">
              <a:off x="2535411" y="3021979"/>
              <a:ext cx="62762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00B48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63" name="Google Shape;263;g3bc2168eeb7_0_0"/>
            <p:cNvSpPr/>
            <p:nvPr/>
          </p:nvSpPr>
          <p:spPr>
            <a:xfrm>
              <a:off x="778951" y="1815263"/>
              <a:ext cx="1767900" cy="17553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g3bc2168eeb7_0_0"/>
            <p:cNvSpPr txBox="1"/>
            <p:nvPr/>
          </p:nvSpPr>
          <p:spPr>
            <a:xfrm>
              <a:off x="864635" y="1900947"/>
              <a:ext cx="1596600" cy="158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250" lIns="48250" spcFirstLastPara="1" rIns="48250" wrap="square" tIns="48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Tahoma"/>
                <a:buNone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Brain/Body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65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Tahoma"/>
                <a:buNone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Dysregulation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g3bc0de06024_0_5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150" y="2256450"/>
            <a:ext cx="7961550" cy="398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3bc0de06024_0_553"/>
          <p:cNvSpPr txBox="1"/>
          <p:nvPr>
            <p:ph type="title"/>
          </p:nvPr>
        </p:nvSpPr>
        <p:spPr>
          <a:xfrm>
            <a:off x="1150938" y="214313"/>
            <a:ext cx="77931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Matrix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g3bc0de06024_0_411"/>
          <p:cNvGrpSpPr/>
          <p:nvPr/>
        </p:nvGrpSpPr>
        <p:grpSpPr>
          <a:xfrm>
            <a:off x="1093949" y="195862"/>
            <a:ext cx="6818251" cy="6466285"/>
            <a:chOff x="934324" y="-70838"/>
            <a:chExt cx="6818251" cy="6466285"/>
          </a:xfrm>
        </p:grpSpPr>
        <p:sp>
          <p:nvSpPr>
            <p:cNvPr id="277" name="Google Shape;277;g3bc0de06024_0_411"/>
            <p:cNvSpPr/>
            <p:nvPr/>
          </p:nvSpPr>
          <p:spPr>
            <a:xfrm>
              <a:off x="3278748" y="2307750"/>
              <a:ext cx="2196000" cy="2131500"/>
            </a:xfrm>
            <a:prstGeom prst="roundRect">
              <a:avLst>
                <a:gd fmla="val 16667" name="adj"/>
              </a:avLst>
            </a:prstGeom>
            <a:solidFill>
              <a:srgbClr val="00B48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g3bc0de06024_0_411"/>
            <p:cNvSpPr txBox="1"/>
            <p:nvPr/>
          </p:nvSpPr>
          <p:spPr>
            <a:xfrm>
              <a:off x="3382793" y="2411795"/>
              <a:ext cx="1988100" cy="1923300"/>
            </a:xfrm>
            <a:prstGeom prst="rect">
              <a:avLst/>
            </a:prstGeom>
            <a:solidFill>
              <a:srgbClr val="00B485"/>
            </a:solidFill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3300"/>
                <a:buFont typeface="Tahoma"/>
                <a:buNone/>
              </a:pPr>
              <a:r>
                <a:rPr b="0" i="0" lang="en-US" sz="33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Pre-</a:t>
              </a:r>
              <a:endParaRPr b="0" i="0" sz="3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3300"/>
                <a:buFont typeface="Tahoma"/>
                <a:buNone/>
              </a:pPr>
              <a:r>
                <a:rPr b="0" i="0" lang="en-US" sz="33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Mediation</a:t>
              </a:r>
              <a:endParaRPr b="0" i="0" sz="3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3300"/>
                <a:buFont typeface="Tahoma"/>
                <a:buNone/>
              </a:pPr>
              <a:r>
                <a:rPr b="0" i="0" lang="en-US" sz="33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Coaching</a:t>
              </a:r>
              <a:endParaRPr b="0" i="0" sz="3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9" name="Google Shape;279;g3bc0de06024_0_411"/>
            <p:cNvSpPr/>
            <p:nvPr/>
          </p:nvSpPr>
          <p:spPr>
            <a:xfrm rot="-5458112">
              <a:off x="4060932" y="2014949"/>
              <a:ext cx="585684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solidFill>
              <a:srgbClr val="00B485"/>
            </a:solidFill>
            <a:ln cap="flat" cmpd="sng" w="12700">
              <a:solidFill>
                <a:srgbClr val="00B48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80" name="Google Shape;280;g3bc0de06024_0_411"/>
            <p:cNvSpPr/>
            <p:nvPr/>
          </p:nvSpPr>
          <p:spPr>
            <a:xfrm>
              <a:off x="3505496" y="-70838"/>
              <a:ext cx="1656300" cy="1793100"/>
            </a:xfrm>
            <a:prstGeom prst="roundRect">
              <a:avLst>
                <a:gd fmla="val 16667" name="adj"/>
              </a:avLst>
            </a:prstGeom>
            <a:solidFill>
              <a:srgbClr val="00B48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g3bc0de06024_0_411"/>
            <p:cNvSpPr txBox="1"/>
            <p:nvPr/>
          </p:nvSpPr>
          <p:spPr>
            <a:xfrm>
              <a:off x="3586343" y="10009"/>
              <a:ext cx="1494600" cy="1631400"/>
            </a:xfrm>
            <a:prstGeom prst="rect">
              <a:avLst/>
            </a:prstGeom>
            <a:solidFill>
              <a:srgbClr val="00B485"/>
            </a:solidFill>
            <a:ln>
              <a:noFill/>
            </a:ln>
          </p:spPr>
          <p:txBody>
            <a:bodyPr anchorCtr="0" anchor="ctr" bIns="43175" lIns="43175" spcFirstLastPara="1" rIns="43175" wrap="square" tIns="431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ahoma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Beyond Mediation</a:t>
              </a:r>
              <a:endPara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ahoma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ahoma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Resources</a:t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Tahoma"/>
                <a:buNone/>
              </a:pPr>
              <a:r>
                <a:t/>
              </a:r>
              <a:endPara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2" name="Google Shape;282;g3bc0de06024_0_411"/>
            <p:cNvSpPr/>
            <p:nvPr/>
          </p:nvSpPr>
          <p:spPr>
            <a:xfrm rot="-960603">
              <a:off x="5464956" y="2987746"/>
              <a:ext cx="511229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solidFill>
              <a:srgbClr val="00B485"/>
            </a:solidFill>
            <a:ln cap="flat" cmpd="sng" w="12700">
              <a:solidFill>
                <a:srgbClr val="00B48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83" name="Google Shape;283;g3bc0de06024_0_411"/>
            <p:cNvSpPr/>
            <p:nvPr/>
          </p:nvSpPr>
          <p:spPr>
            <a:xfrm>
              <a:off x="5966375" y="1907893"/>
              <a:ext cx="1786200" cy="1506000"/>
            </a:xfrm>
            <a:prstGeom prst="roundRect">
              <a:avLst>
                <a:gd fmla="val 16667" name="adj"/>
              </a:avLst>
            </a:prstGeom>
            <a:solidFill>
              <a:srgbClr val="00B48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g3bc0de06024_0_411"/>
            <p:cNvSpPr txBox="1"/>
            <p:nvPr/>
          </p:nvSpPr>
          <p:spPr>
            <a:xfrm>
              <a:off x="6039885" y="1981403"/>
              <a:ext cx="1639200" cy="1358700"/>
            </a:xfrm>
            <a:prstGeom prst="rect">
              <a:avLst/>
            </a:prstGeom>
            <a:solidFill>
              <a:srgbClr val="00B485"/>
            </a:solidFill>
            <a:ln>
              <a:noFill/>
            </a:ln>
          </p:spPr>
          <p:txBody>
            <a:bodyPr anchorCtr="0" anchor="ctr" bIns="58400" lIns="58400" spcFirstLastPara="1" rIns="58400" wrap="square" tIns="58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ahoma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Stress &amp; Emotion Management</a:t>
              </a:r>
              <a:endPara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5" name="Google Shape;285;g3bc0de06024_0_411"/>
            <p:cNvSpPr/>
            <p:nvPr/>
          </p:nvSpPr>
          <p:spPr>
            <a:xfrm rot="3364552">
              <a:off x="4972066" y="4667265"/>
              <a:ext cx="549907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solidFill>
              <a:srgbClr val="00B485"/>
            </a:solidFill>
            <a:ln cap="flat" cmpd="sng" w="12700">
              <a:solidFill>
                <a:srgbClr val="00B48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86" name="Google Shape;286;g3bc0de06024_0_411"/>
            <p:cNvSpPr/>
            <p:nvPr/>
          </p:nvSpPr>
          <p:spPr>
            <a:xfrm>
              <a:off x="5080800" y="4895375"/>
              <a:ext cx="1786200" cy="1469700"/>
            </a:xfrm>
            <a:prstGeom prst="roundRect">
              <a:avLst>
                <a:gd fmla="val 16667" name="adj"/>
              </a:avLst>
            </a:prstGeom>
            <a:solidFill>
              <a:srgbClr val="00B48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g3bc0de06024_0_411"/>
            <p:cNvSpPr txBox="1"/>
            <p:nvPr/>
          </p:nvSpPr>
          <p:spPr>
            <a:xfrm>
              <a:off x="5131050" y="4965800"/>
              <a:ext cx="1656000" cy="1328700"/>
            </a:xfrm>
            <a:prstGeom prst="rect">
              <a:avLst/>
            </a:prstGeom>
            <a:solidFill>
              <a:srgbClr val="00B485"/>
            </a:solidFill>
            <a:ln>
              <a:noFill/>
            </a:ln>
          </p:spPr>
          <p:txBody>
            <a:bodyPr anchorCtr="0" anchor="ctr" bIns="66025" lIns="66025" spcFirstLastPara="1" rIns="66025" wrap="square" tIns="66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ahoma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Communication</a:t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g3bc0de06024_0_411"/>
            <p:cNvSpPr/>
            <p:nvPr/>
          </p:nvSpPr>
          <p:spPr>
            <a:xfrm rot="7524916">
              <a:off x="3206690" y="4651965"/>
              <a:ext cx="522348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solidFill>
              <a:srgbClr val="00B485"/>
            </a:solidFill>
            <a:ln cap="flat" cmpd="sng" w="12700">
              <a:solidFill>
                <a:srgbClr val="00B48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89" name="Google Shape;289;g3bc0de06024_0_411"/>
            <p:cNvSpPr/>
            <p:nvPr/>
          </p:nvSpPr>
          <p:spPr>
            <a:xfrm>
              <a:off x="1983970" y="4864847"/>
              <a:ext cx="1577100" cy="1530600"/>
            </a:xfrm>
            <a:prstGeom prst="roundRect">
              <a:avLst>
                <a:gd fmla="val 16667" name="adj"/>
              </a:avLst>
            </a:prstGeom>
            <a:solidFill>
              <a:srgbClr val="00B48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g3bc0de06024_0_411"/>
            <p:cNvSpPr txBox="1"/>
            <p:nvPr/>
          </p:nvSpPr>
          <p:spPr>
            <a:xfrm>
              <a:off x="2058687" y="4939564"/>
              <a:ext cx="1427700" cy="1381200"/>
            </a:xfrm>
            <a:prstGeom prst="rect">
              <a:avLst/>
            </a:prstGeom>
            <a:solidFill>
              <a:srgbClr val="00B485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ahoma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Next Steps- </a:t>
              </a:r>
              <a:endPara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ahoma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Mediation Preparation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g3bc0de06024_0_411"/>
            <p:cNvSpPr/>
            <p:nvPr/>
          </p:nvSpPr>
          <p:spPr>
            <a:xfrm rot="-9869087">
              <a:off x="2669848" y="2985905"/>
              <a:ext cx="62020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solidFill>
              <a:srgbClr val="00B485"/>
            </a:solidFill>
            <a:ln cap="flat" cmpd="sng" w="12700">
              <a:solidFill>
                <a:srgbClr val="00B48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92" name="Google Shape;292;g3bc0de06024_0_411"/>
            <p:cNvSpPr/>
            <p:nvPr/>
          </p:nvSpPr>
          <p:spPr>
            <a:xfrm>
              <a:off x="934324" y="1793653"/>
              <a:ext cx="1746900" cy="1734300"/>
            </a:xfrm>
            <a:prstGeom prst="roundRect">
              <a:avLst>
                <a:gd fmla="val 16667" name="adj"/>
              </a:avLst>
            </a:prstGeom>
            <a:solidFill>
              <a:srgbClr val="00B48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g3bc0de06024_0_411"/>
            <p:cNvSpPr txBox="1"/>
            <p:nvPr/>
          </p:nvSpPr>
          <p:spPr>
            <a:xfrm>
              <a:off x="1018988" y="1878317"/>
              <a:ext cx="1577400" cy="1565100"/>
            </a:xfrm>
            <a:prstGeom prst="rect">
              <a:avLst/>
            </a:prstGeom>
            <a:solidFill>
              <a:srgbClr val="00B485"/>
            </a:solidFill>
            <a:ln>
              <a:noFill/>
            </a:ln>
          </p:spPr>
          <p:txBody>
            <a:bodyPr anchorCtr="0" anchor="ctr" bIns="40625" lIns="40625" spcFirstLastPara="1" rIns="40625" wrap="square" tIns="40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ahoma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5 Stage Mediation Process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bc0de06024_0_284"/>
          <p:cNvSpPr txBox="1"/>
          <p:nvPr>
            <p:ph type="title"/>
          </p:nvPr>
        </p:nvSpPr>
        <p:spPr>
          <a:xfrm>
            <a:off x="1150938" y="214313"/>
            <a:ext cx="77931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Agenda for the Pre-Mediation Coaching session</a:t>
            </a:r>
            <a:endParaRPr/>
          </a:p>
        </p:txBody>
      </p:sp>
      <p:sp>
        <p:nvSpPr>
          <p:cNvPr id="300" name="Google Shape;300;g3bc0de06024_0_284"/>
          <p:cNvSpPr txBox="1"/>
          <p:nvPr>
            <p:ph idx="1" type="body"/>
          </p:nvPr>
        </p:nvSpPr>
        <p:spPr>
          <a:xfrm>
            <a:off x="228600" y="2017713"/>
            <a:ext cx="8726400" cy="46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052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■"/>
            </a:pPr>
            <a:r>
              <a:rPr lang="en-US"/>
              <a:t>Understand the mediation process</a:t>
            </a:r>
            <a:endParaRPr/>
          </a:p>
          <a:p>
            <a:pPr indent="-29146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Char char="■"/>
            </a:pPr>
            <a:r>
              <a:rPr lang="en-US"/>
              <a:t>5 Stage Mediation Process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t/>
            </a:r>
            <a:endParaRPr/>
          </a:p>
          <a:p>
            <a:pPr indent="-35052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■"/>
            </a:pPr>
            <a:r>
              <a:rPr lang="en-US"/>
              <a:t>Know what to expect and how to prepare</a:t>
            </a:r>
            <a:br>
              <a:rPr lang="en-US"/>
            </a:br>
            <a:endParaRPr/>
          </a:p>
          <a:p>
            <a:pPr indent="-35052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■"/>
            </a:pPr>
            <a:r>
              <a:rPr lang="en-US"/>
              <a:t>Identify goals and priorities</a:t>
            </a:r>
            <a:br>
              <a:rPr lang="en-US"/>
            </a:br>
            <a:endParaRPr/>
          </a:p>
          <a:p>
            <a:pPr indent="-35052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■"/>
            </a:pPr>
            <a:r>
              <a:rPr lang="en-US"/>
              <a:t>Learn tools to manage stress and communicate effectively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159fd54ddf_0_845"/>
          <p:cNvSpPr txBox="1"/>
          <p:nvPr>
            <p:ph type="title"/>
          </p:nvPr>
        </p:nvSpPr>
        <p:spPr>
          <a:xfrm>
            <a:off x="1150938" y="214313"/>
            <a:ext cx="77931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5 Stage Mediation Model</a:t>
            </a:r>
            <a:endParaRPr/>
          </a:p>
        </p:txBody>
      </p:sp>
      <p:sp>
        <p:nvSpPr>
          <p:cNvPr id="307" name="Google Shape;307;g3159fd54ddf_0_845"/>
          <p:cNvSpPr txBox="1"/>
          <p:nvPr>
            <p:ph idx="1" type="body"/>
          </p:nvPr>
        </p:nvSpPr>
        <p:spPr>
          <a:xfrm>
            <a:off x="285753" y="2017725"/>
            <a:ext cx="4707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448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880"/>
              <a:buAutoNum type="arabicPeriod"/>
            </a:pPr>
            <a:r>
              <a:rPr lang="en-US" sz="3000"/>
              <a:t>Opening Monologue</a:t>
            </a:r>
            <a:endParaRPr sz="3000"/>
          </a:p>
          <a:p>
            <a:pPr indent="-28448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"/>
              <a:buAutoNum type="arabicPeriod"/>
            </a:pPr>
            <a:r>
              <a:rPr lang="en-US" sz="3000"/>
              <a:t>Parties Statements</a:t>
            </a:r>
            <a:endParaRPr sz="3000"/>
          </a:p>
          <a:p>
            <a:pPr indent="-28448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"/>
              <a:buAutoNum type="arabicPeriod"/>
            </a:pPr>
            <a:r>
              <a:rPr lang="en-US" sz="3000"/>
              <a:t>Defining Problem</a:t>
            </a:r>
            <a:endParaRPr sz="3000"/>
          </a:p>
          <a:p>
            <a:pPr indent="-28448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"/>
              <a:buAutoNum type="arabicPeriod"/>
            </a:pPr>
            <a:r>
              <a:rPr lang="en-US" sz="3000"/>
              <a:t>Problem-solving and Negotiation</a:t>
            </a:r>
            <a:endParaRPr sz="3000"/>
          </a:p>
          <a:p>
            <a:pPr indent="-28448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"/>
              <a:buAutoNum type="arabicPeriod"/>
            </a:pPr>
            <a:r>
              <a:rPr lang="en-US" sz="3000"/>
              <a:t>Agreement writing</a:t>
            </a:r>
            <a:endParaRPr sz="3000"/>
          </a:p>
        </p:txBody>
      </p:sp>
      <p:pic>
        <p:nvPicPr>
          <p:cNvPr descr="Team Meeting Free Stock Photo - Public Domain Pictures" id="308" name="Google Shape;308;g3159fd54ddf_0_8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6778" y="2429988"/>
            <a:ext cx="3846447" cy="2564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bc0de06024_0_564"/>
          <p:cNvSpPr txBox="1"/>
          <p:nvPr>
            <p:ph type="title"/>
          </p:nvPr>
        </p:nvSpPr>
        <p:spPr>
          <a:xfrm>
            <a:off x="1596250" y="630625"/>
            <a:ext cx="7232400" cy="104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400"/>
              <a:t>Beyond Mediation - Legal Resources</a:t>
            </a:r>
            <a:endParaRPr sz="3400"/>
          </a:p>
        </p:txBody>
      </p:sp>
      <p:sp>
        <p:nvSpPr>
          <p:cNvPr id="314" name="Google Shape;314;g3bc0de06024_0_564"/>
          <p:cNvSpPr txBox="1"/>
          <p:nvPr>
            <p:ph idx="1" type="body"/>
          </p:nvPr>
        </p:nvSpPr>
        <p:spPr>
          <a:xfrm>
            <a:off x="390000" y="2167750"/>
            <a:ext cx="8364000" cy="46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**In order for a mediation agreement to be enforced by the court it needs to be drafted properly, filed and approved by the court. May also require court hearing.**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Options: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Your attorney will draft and file paperwork with the court.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Eligible MARCH cases qualify for free limited legal services and will pay filing fees. Uncontested cases only.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Find free or income-based legal services on our website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https://www.marchmediation.org/faq-resources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Missouri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www.selfrepresent.mo.gov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Kansas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https://www.ksd.uscourts.gov/self-represented-litigants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bc2168eeb7_0_115"/>
          <p:cNvSpPr txBox="1"/>
          <p:nvPr>
            <p:ph type="title"/>
          </p:nvPr>
        </p:nvSpPr>
        <p:spPr>
          <a:xfrm>
            <a:off x="1150938" y="214313"/>
            <a:ext cx="77931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400"/>
              <a:t>Beyond Mediation - Resources</a:t>
            </a:r>
            <a:endParaRPr sz="3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600"/>
              <a:t>MARCH Cases may qualify for FREE </a:t>
            </a:r>
            <a:endParaRPr sz="26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600"/>
              <a:t>Our Family Wizard &amp; Reduced fee Soberlink</a:t>
            </a:r>
            <a:endParaRPr/>
          </a:p>
        </p:txBody>
      </p:sp>
      <p:pic>
        <p:nvPicPr>
          <p:cNvPr id="321" name="Google Shape;321;g3bc2168eeb7_0_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225" y="3103825"/>
            <a:ext cx="3255525" cy="293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g3bc2168eeb7_0_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813" y="2417375"/>
            <a:ext cx="3919125" cy="44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g3bc2168eeb7_0_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09900" y="2956050"/>
            <a:ext cx="3348400" cy="334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g3bc2168eeb7_0_1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34050" y="2248088"/>
            <a:ext cx="3810000" cy="4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g3bc0de06024_0_569"/>
          <p:cNvGrpSpPr/>
          <p:nvPr/>
        </p:nvGrpSpPr>
        <p:grpSpPr>
          <a:xfrm>
            <a:off x="1093949" y="195862"/>
            <a:ext cx="6818251" cy="6466285"/>
            <a:chOff x="934324" y="-70838"/>
            <a:chExt cx="6818251" cy="6466285"/>
          </a:xfrm>
        </p:grpSpPr>
        <p:sp>
          <p:nvSpPr>
            <p:cNvPr id="330" name="Google Shape;330;g3bc0de06024_0_569"/>
            <p:cNvSpPr/>
            <p:nvPr/>
          </p:nvSpPr>
          <p:spPr>
            <a:xfrm>
              <a:off x="3278748" y="2307750"/>
              <a:ext cx="2196000" cy="2131500"/>
            </a:xfrm>
            <a:prstGeom prst="roundRect">
              <a:avLst>
                <a:gd fmla="val 16667" name="adj"/>
              </a:avLst>
            </a:prstGeom>
            <a:solidFill>
              <a:srgbClr val="00B48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g3bc0de06024_0_569"/>
            <p:cNvSpPr txBox="1"/>
            <p:nvPr/>
          </p:nvSpPr>
          <p:spPr>
            <a:xfrm>
              <a:off x="3382793" y="2411795"/>
              <a:ext cx="1988100" cy="1923300"/>
            </a:xfrm>
            <a:prstGeom prst="rect">
              <a:avLst/>
            </a:prstGeom>
            <a:solidFill>
              <a:srgbClr val="00B485"/>
            </a:solidFill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3300"/>
                <a:buFont typeface="Tahoma"/>
                <a:buNone/>
              </a:pPr>
              <a:r>
                <a:rPr b="0" i="0" lang="en-US" sz="33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Pre-</a:t>
              </a:r>
              <a:endParaRPr b="0" i="0" sz="3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3300"/>
                <a:buFont typeface="Tahoma"/>
                <a:buNone/>
              </a:pPr>
              <a:r>
                <a:rPr b="0" i="0" lang="en-US" sz="33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Mediation</a:t>
              </a:r>
              <a:endParaRPr b="0" i="0" sz="3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3300"/>
                <a:buFont typeface="Tahoma"/>
                <a:buNone/>
              </a:pPr>
              <a:r>
                <a:rPr b="0" i="0" lang="en-US" sz="33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Coaching</a:t>
              </a:r>
              <a:endParaRPr b="0" i="0" sz="3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2" name="Google Shape;332;g3bc0de06024_0_569"/>
            <p:cNvSpPr/>
            <p:nvPr/>
          </p:nvSpPr>
          <p:spPr>
            <a:xfrm rot="-5458112">
              <a:off x="4060932" y="2014949"/>
              <a:ext cx="585684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solidFill>
              <a:srgbClr val="00B485"/>
            </a:solidFill>
            <a:ln cap="flat" cmpd="sng" w="12700">
              <a:solidFill>
                <a:srgbClr val="00B48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333" name="Google Shape;333;g3bc0de06024_0_569"/>
            <p:cNvSpPr/>
            <p:nvPr/>
          </p:nvSpPr>
          <p:spPr>
            <a:xfrm>
              <a:off x="3505496" y="-70838"/>
              <a:ext cx="1656300" cy="1793100"/>
            </a:xfrm>
            <a:prstGeom prst="roundRect">
              <a:avLst>
                <a:gd fmla="val 16667" name="adj"/>
              </a:avLst>
            </a:prstGeom>
            <a:solidFill>
              <a:srgbClr val="00B48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g3bc0de06024_0_569"/>
            <p:cNvSpPr txBox="1"/>
            <p:nvPr/>
          </p:nvSpPr>
          <p:spPr>
            <a:xfrm>
              <a:off x="3586343" y="10009"/>
              <a:ext cx="1494600" cy="1631400"/>
            </a:xfrm>
            <a:prstGeom prst="rect">
              <a:avLst/>
            </a:prstGeom>
            <a:solidFill>
              <a:srgbClr val="00B485"/>
            </a:solidFill>
            <a:ln>
              <a:noFill/>
            </a:ln>
          </p:spPr>
          <p:txBody>
            <a:bodyPr anchorCtr="0" anchor="ctr" bIns="43175" lIns="43175" spcFirstLastPara="1" rIns="43175" wrap="square" tIns="431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ahoma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Beyond Mediation</a:t>
              </a:r>
              <a:endPara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ahoma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ahoma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Resources</a:t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Tahoma"/>
                <a:buNone/>
              </a:pPr>
              <a:r>
                <a:t/>
              </a:r>
              <a:endParaRPr b="1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5" name="Google Shape;335;g3bc0de06024_0_569"/>
            <p:cNvSpPr/>
            <p:nvPr/>
          </p:nvSpPr>
          <p:spPr>
            <a:xfrm rot="-960603">
              <a:off x="5464956" y="2987746"/>
              <a:ext cx="511229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solidFill>
              <a:srgbClr val="00B485"/>
            </a:solidFill>
            <a:ln cap="flat" cmpd="sng" w="12700">
              <a:solidFill>
                <a:srgbClr val="00B48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336" name="Google Shape;336;g3bc0de06024_0_569"/>
            <p:cNvSpPr/>
            <p:nvPr/>
          </p:nvSpPr>
          <p:spPr>
            <a:xfrm>
              <a:off x="5966375" y="1907893"/>
              <a:ext cx="1786200" cy="1506000"/>
            </a:xfrm>
            <a:prstGeom prst="roundRect">
              <a:avLst>
                <a:gd fmla="val 16667" name="adj"/>
              </a:avLst>
            </a:prstGeom>
            <a:solidFill>
              <a:srgbClr val="00B48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g3bc0de06024_0_569"/>
            <p:cNvSpPr txBox="1"/>
            <p:nvPr/>
          </p:nvSpPr>
          <p:spPr>
            <a:xfrm>
              <a:off x="6039885" y="1981403"/>
              <a:ext cx="1639200" cy="1358700"/>
            </a:xfrm>
            <a:prstGeom prst="rect">
              <a:avLst/>
            </a:prstGeom>
            <a:solidFill>
              <a:srgbClr val="00B485"/>
            </a:solidFill>
            <a:ln>
              <a:noFill/>
            </a:ln>
          </p:spPr>
          <p:txBody>
            <a:bodyPr anchorCtr="0" anchor="ctr" bIns="58400" lIns="58400" spcFirstLastPara="1" rIns="58400" wrap="square" tIns="58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ahoma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Stress &amp; Emotion Management</a:t>
              </a:r>
              <a:endParaRPr b="1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8" name="Google Shape;338;g3bc0de06024_0_569"/>
            <p:cNvSpPr/>
            <p:nvPr/>
          </p:nvSpPr>
          <p:spPr>
            <a:xfrm rot="3364552">
              <a:off x="4972066" y="4667265"/>
              <a:ext cx="549907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solidFill>
              <a:srgbClr val="00B485"/>
            </a:solidFill>
            <a:ln cap="flat" cmpd="sng" w="12700">
              <a:solidFill>
                <a:srgbClr val="00B48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339" name="Google Shape;339;g3bc0de06024_0_569"/>
            <p:cNvSpPr/>
            <p:nvPr/>
          </p:nvSpPr>
          <p:spPr>
            <a:xfrm>
              <a:off x="5080800" y="4895375"/>
              <a:ext cx="1786200" cy="1469700"/>
            </a:xfrm>
            <a:prstGeom prst="roundRect">
              <a:avLst>
                <a:gd fmla="val 16667" name="adj"/>
              </a:avLst>
            </a:prstGeom>
            <a:solidFill>
              <a:srgbClr val="00B48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g3bc0de06024_0_569"/>
            <p:cNvSpPr txBox="1"/>
            <p:nvPr/>
          </p:nvSpPr>
          <p:spPr>
            <a:xfrm>
              <a:off x="5147850" y="4965800"/>
              <a:ext cx="1639200" cy="1328700"/>
            </a:xfrm>
            <a:prstGeom prst="rect">
              <a:avLst/>
            </a:prstGeom>
            <a:solidFill>
              <a:srgbClr val="00B485"/>
            </a:solidFill>
            <a:ln>
              <a:noFill/>
            </a:ln>
          </p:spPr>
          <p:txBody>
            <a:bodyPr anchorCtr="0" anchor="ctr" bIns="66025" lIns="66025" spcFirstLastPara="1" rIns="66025" wrap="square" tIns="66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ahoma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Communication</a:t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g3bc0de06024_0_569"/>
            <p:cNvSpPr/>
            <p:nvPr/>
          </p:nvSpPr>
          <p:spPr>
            <a:xfrm rot="7524916">
              <a:off x="3206690" y="4651965"/>
              <a:ext cx="522348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solidFill>
              <a:srgbClr val="00B485"/>
            </a:solidFill>
            <a:ln cap="flat" cmpd="sng" w="12700">
              <a:solidFill>
                <a:srgbClr val="00B48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342" name="Google Shape;342;g3bc0de06024_0_569"/>
            <p:cNvSpPr/>
            <p:nvPr/>
          </p:nvSpPr>
          <p:spPr>
            <a:xfrm>
              <a:off x="1983970" y="4864847"/>
              <a:ext cx="1577100" cy="1530600"/>
            </a:xfrm>
            <a:prstGeom prst="roundRect">
              <a:avLst>
                <a:gd fmla="val 16667" name="adj"/>
              </a:avLst>
            </a:prstGeom>
            <a:solidFill>
              <a:srgbClr val="00B48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g3bc0de06024_0_569"/>
            <p:cNvSpPr txBox="1"/>
            <p:nvPr/>
          </p:nvSpPr>
          <p:spPr>
            <a:xfrm>
              <a:off x="2058687" y="4939564"/>
              <a:ext cx="1427700" cy="1381200"/>
            </a:xfrm>
            <a:prstGeom prst="rect">
              <a:avLst/>
            </a:prstGeom>
            <a:solidFill>
              <a:srgbClr val="00B485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ahoma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Next Steps- </a:t>
              </a:r>
              <a:endPara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ahoma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Mediation Preparation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g3bc0de06024_0_569"/>
            <p:cNvSpPr/>
            <p:nvPr/>
          </p:nvSpPr>
          <p:spPr>
            <a:xfrm rot="-9869087">
              <a:off x="2669848" y="2985905"/>
              <a:ext cx="62020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solidFill>
              <a:srgbClr val="00B485"/>
            </a:solidFill>
            <a:ln cap="flat" cmpd="sng" w="12700">
              <a:solidFill>
                <a:srgbClr val="00B48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345" name="Google Shape;345;g3bc0de06024_0_569"/>
            <p:cNvSpPr/>
            <p:nvPr/>
          </p:nvSpPr>
          <p:spPr>
            <a:xfrm>
              <a:off x="934324" y="1793653"/>
              <a:ext cx="1746900" cy="1734300"/>
            </a:xfrm>
            <a:prstGeom prst="roundRect">
              <a:avLst>
                <a:gd fmla="val 16667" name="adj"/>
              </a:avLst>
            </a:prstGeom>
            <a:solidFill>
              <a:srgbClr val="00B48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g3bc0de06024_0_569"/>
            <p:cNvSpPr txBox="1"/>
            <p:nvPr/>
          </p:nvSpPr>
          <p:spPr>
            <a:xfrm>
              <a:off x="1018988" y="1878317"/>
              <a:ext cx="1577400" cy="1565100"/>
            </a:xfrm>
            <a:prstGeom prst="rect">
              <a:avLst/>
            </a:prstGeom>
            <a:solidFill>
              <a:srgbClr val="00B485"/>
            </a:solidFill>
            <a:ln>
              <a:noFill/>
            </a:ln>
          </p:spPr>
          <p:txBody>
            <a:bodyPr anchorCtr="0" anchor="ctr" bIns="40625" lIns="40625" spcFirstLastPara="1" rIns="40625" wrap="square" tIns="40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ahoma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5 Stage Mediation Process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bc0de06024_0_590"/>
          <p:cNvSpPr txBox="1"/>
          <p:nvPr>
            <p:ph type="title"/>
          </p:nvPr>
        </p:nvSpPr>
        <p:spPr>
          <a:xfrm>
            <a:off x="1150938" y="214313"/>
            <a:ext cx="77931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Empowered in Mediation</a:t>
            </a:r>
            <a:endParaRPr/>
          </a:p>
        </p:txBody>
      </p:sp>
      <p:sp>
        <p:nvSpPr>
          <p:cNvPr id="352" name="Google Shape;352;g3bc0de06024_0_590"/>
          <p:cNvSpPr txBox="1"/>
          <p:nvPr>
            <p:ph idx="1" type="body"/>
          </p:nvPr>
        </p:nvSpPr>
        <p:spPr>
          <a:xfrm>
            <a:off x="533400" y="2372250"/>
            <a:ext cx="3240600" cy="37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rPr lang="en-US"/>
              <a:t>Focus on your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t/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■"/>
            </a:pPr>
            <a:r>
              <a:rPr lang="en-US"/>
              <a:t>Choices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Char char="■"/>
            </a:pPr>
            <a:r>
              <a:rPr lang="en-US"/>
              <a:t>Resources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Char char="■"/>
            </a:pPr>
            <a:r>
              <a:rPr lang="en-US"/>
              <a:t>Skills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Char char="■"/>
            </a:pPr>
            <a:r>
              <a:rPr lang="en-US"/>
              <a:t>Decisions</a:t>
            </a:r>
            <a:endParaRPr/>
          </a:p>
        </p:txBody>
      </p:sp>
      <p:pic>
        <p:nvPicPr>
          <p:cNvPr descr="A sunset in the background&#10;&#10;Description automatically generated" id="353" name="Google Shape;353;g3bc0de06024_0_59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55270" y="2372254"/>
            <a:ext cx="4899900" cy="326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15814c6381_0_114"/>
          <p:cNvSpPr txBox="1"/>
          <p:nvPr>
            <p:ph idx="1" type="body"/>
          </p:nvPr>
        </p:nvSpPr>
        <p:spPr>
          <a:xfrm>
            <a:off x="314575" y="2017725"/>
            <a:ext cx="4678200" cy="48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273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380"/>
              <a:buChar char="■"/>
            </a:pPr>
            <a:r>
              <a:rPr lang="en-US" sz="2500"/>
              <a:t>MO-wide nonprofit (1997)</a:t>
            </a:r>
            <a:endParaRPr sz="2500"/>
          </a:p>
          <a:p>
            <a:pPr indent="-29718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■"/>
            </a:pPr>
            <a:r>
              <a:rPr lang="en-US" sz="2500"/>
              <a:t>Free services to families receiving MO Child support services (IV-D)</a:t>
            </a:r>
            <a:endParaRPr sz="2500"/>
          </a:p>
          <a:p>
            <a:pPr indent="-27241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"/>
              <a:buChar char="■"/>
            </a:pPr>
            <a:r>
              <a:rPr lang="en-US" sz="2500"/>
              <a:t>Supervised visitation</a:t>
            </a:r>
            <a:endParaRPr sz="2500"/>
          </a:p>
          <a:p>
            <a:pPr indent="-27241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"/>
              <a:buChar char="■"/>
            </a:pPr>
            <a:r>
              <a:rPr lang="en-US" sz="2500"/>
              <a:t>Mediation</a:t>
            </a:r>
            <a:endParaRPr sz="2500"/>
          </a:p>
          <a:p>
            <a:pPr indent="-27241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"/>
              <a:buChar char="■"/>
            </a:pPr>
            <a:r>
              <a:rPr lang="en-US" sz="2500"/>
              <a:t>Limited legal services</a:t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</a:pPr>
            <a:r>
              <a:t/>
            </a:r>
            <a:endParaRPr sz="2500"/>
          </a:p>
          <a:p>
            <a:pPr indent="-38735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500"/>
              <a:buChar char="■"/>
            </a:pPr>
            <a:r>
              <a:rPr lang="en-US" sz="2500"/>
              <a:t>Serving Kansas! Effective June 1, 2025</a:t>
            </a:r>
            <a:endParaRPr sz="2500"/>
          </a:p>
          <a:p>
            <a:pPr indent="-38735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500"/>
              <a:buChar char="■"/>
            </a:pPr>
            <a:r>
              <a:rPr lang="en-US" sz="2500"/>
              <a:t>Fee-based services</a:t>
            </a:r>
            <a:endParaRPr sz="2500"/>
          </a:p>
          <a:p>
            <a:pPr indent="-38735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500"/>
              <a:buChar char="■"/>
            </a:pPr>
            <a:r>
              <a:rPr lang="en-US" sz="2500"/>
              <a:t>$500 2 hrs of mediation</a:t>
            </a:r>
            <a:endParaRPr sz="2500"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</a:pPr>
            <a:r>
              <a:t/>
            </a:r>
            <a:endParaRPr/>
          </a:p>
          <a:p>
            <a:pPr indent="-29718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■"/>
            </a:pPr>
            <a:r>
              <a:t/>
            </a:r>
            <a:endParaRPr sz="2500"/>
          </a:p>
        </p:txBody>
      </p:sp>
      <p:sp>
        <p:nvSpPr>
          <p:cNvPr id="152" name="Google Shape;152;g315814c6381_0_114"/>
          <p:cNvSpPr txBox="1"/>
          <p:nvPr>
            <p:ph idx="2" type="body"/>
          </p:nvPr>
        </p:nvSpPr>
        <p:spPr>
          <a:xfrm>
            <a:off x="5145088" y="2017713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rPr lang="en-US" sz="1900">
                <a:latin typeface="Lato"/>
                <a:ea typeface="Lato"/>
                <a:cs typeface="Lato"/>
                <a:sym typeface="Lato"/>
              </a:rPr>
              <a:t>Discussion items in mediation</a:t>
            </a:r>
            <a:endParaRPr sz="1900">
              <a:latin typeface="Lato"/>
              <a:ea typeface="Lato"/>
              <a:cs typeface="Lato"/>
              <a:sym typeface="Lato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ato"/>
              <a:buChar char="●"/>
            </a:pPr>
            <a:r>
              <a:rPr lang="en-US" sz="1900">
                <a:latin typeface="Lato"/>
                <a:ea typeface="Lato"/>
                <a:cs typeface="Lato"/>
                <a:sym typeface="Lato"/>
              </a:rPr>
              <a:t>parenting time</a:t>
            </a:r>
            <a:endParaRPr sz="1900">
              <a:latin typeface="Lato"/>
              <a:ea typeface="Lato"/>
              <a:cs typeface="Lato"/>
              <a:sym typeface="Lato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ato"/>
              <a:buChar char="●"/>
            </a:pPr>
            <a:r>
              <a:rPr lang="en-US" sz="1900">
                <a:latin typeface="Lato"/>
                <a:ea typeface="Lato"/>
                <a:cs typeface="Lato"/>
                <a:sym typeface="Lato"/>
              </a:rPr>
              <a:t>transportation/exchanges</a:t>
            </a:r>
            <a:endParaRPr sz="1900">
              <a:latin typeface="Lato"/>
              <a:ea typeface="Lato"/>
              <a:cs typeface="Lato"/>
              <a:sym typeface="Lato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ato"/>
              <a:buChar char="●"/>
            </a:pPr>
            <a:r>
              <a:rPr lang="en-US" sz="1900">
                <a:latin typeface="Lato"/>
                <a:ea typeface="Lato"/>
                <a:cs typeface="Lato"/>
                <a:sym typeface="Lato"/>
              </a:rPr>
              <a:t>child support/financial needs</a:t>
            </a:r>
            <a:endParaRPr sz="1900">
              <a:latin typeface="Lato"/>
              <a:ea typeface="Lato"/>
              <a:cs typeface="Lato"/>
              <a:sym typeface="Lato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ato"/>
              <a:buChar char="●"/>
            </a:pPr>
            <a:r>
              <a:rPr lang="en-US" sz="1900">
                <a:latin typeface="Lato"/>
                <a:ea typeface="Lato"/>
                <a:cs typeface="Lato"/>
                <a:sym typeface="Lato"/>
              </a:rPr>
              <a:t>payment of arrearage</a:t>
            </a:r>
            <a:endParaRPr sz="1900">
              <a:latin typeface="Lato"/>
              <a:ea typeface="Lato"/>
              <a:cs typeface="Lato"/>
              <a:sym typeface="Lato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ato"/>
              <a:buChar char="●"/>
            </a:pPr>
            <a:r>
              <a:rPr lang="en-US" sz="1900">
                <a:latin typeface="Lato"/>
                <a:ea typeface="Lato"/>
                <a:cs typeface="Lato"/>
                <a:sym typeface="Lato"/>
              </a:rPr>
              <a:t>health care</a:t>
            </a:r>
            <a:endParaRPr sz="1900">
              <a:latin typeface="Lato"/>
              <a:ea typeface="Lato"/>
              <a:cs typeface="Lato"/>
              <a:sym typeface="Lato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ato"/>
              <a:buChar char="●"/>
            </a:pPr>
            <a:r>
              <a:rPr lang="en-US" sz="1900">
                <a:latin typeface="Lato"/>
                <a:ea typeface="Lato"/>
                <a:cs typeface="Lato"/>
                <a:sym typeface="Lato"/>
              </a:rPr>
              <a:t>health or safety of parent and/or children</a:t>
            </a:r>
            <a:endParaRPr sz="1900">
              <a:latin typeface="Lato"/>
              <a:ea typeface="Lato"/>
              <a:cs typeface="Lato"/>
              <a:sym typeface="Lato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ato"/>
              <a:buChar char="●"/>
            </a:pPr>
            <a:r>
              <a:rPr lang="en-US" sz="1900">
                <a:latin typeface="Lato"/>
                <a:ea typeface="Lato"/>
                <a:cs typeface="Lato"/>
                <a:sym typeface="Lato"/>
              </a:rPr>
              <a:t>tax deduction</a:t>
            </a:r>
            <a:endParaRPr sz="19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80"/>
              <a:buNone/>
            </a:pPr>
            <a:r>
              <a:t/>
            </a:r>
            <a:endParaRPr/>
          </a:p>
        </p:txBody>
      </p:sp>
      <p:pic>
        <p:nvPicPr>
          <p:cNvPr id="153" name="Google Shape;153;g315814c6381_0_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3125" y="378725"/>
            <a:ext cx="6714900" cy="134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bc0de06024_0_596"/>
          <p:cNvSpPr txBox="1"/>
          <p:nvPr>
            <p:ph type="title"/>
          </p:nvPr>
        </p:nvSpPr>
        <p:spPr>
          <a:xfrm>
            <a:off x="1150938" y="214313"/>
            <a:ext cx="77931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 have power over my…</a:t>
            </a:r>
            <a:endParaRPr/>
          </a:p>
        </p:txBody>
      </p:sp>
      <p:sp>
        <p:nvSpPr>
          <p:cNvPr id="359" name="Google Shape;359;g3bc0de06024_0_596"/>
          <p:cNvSpPr txBox="1"/>
          <p:nvPr>
            <p:ph idx="1" type="body"/>
          </p:nvPr>
        </p:nvSpPr>
        <p:spPr>
          <a:xfrm>
            <a:off x="228600" y="2017713"/>
            <a:ext cx="4764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■"/>
            </a:pPr>
            <a:r>
              <a:rPr lang="en-US"/>
              <a:t>Thoughts/beliefs</a:t>
            </a:r>
            <a:endParaRPr/>
          </a:p>
          <a:p>
            <a:pPr indent="-29146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Char char="■"/>
            </a:pPr>
            <a:r>
              <a:rPr lang="en-US"/>
              <a:t>Squash ANTS (Automatic Negative Thoughts)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Char char="■"/>
            </a:pPr>
            <a:r>
              <a:rPr lang="en-US"/>
              <a:t>Emotions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Char char="■"/>
            </a:pPr>
            <a:r>
              <a:rPr lang="en-US"/>
              <a:t>Behaviors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540"/>
              <a:buChar char="■"/>
            </a:pPr>
            <a:r>
              <a:rPr lang="en-US"/>
              <a:t>Reacting v. responding</a:t>
            </a:r>
            <a:endParaRPr/>
          </a:p>
          <a:p>
            <a:pPr indent="-22098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Insect control icon vector. Isolated contour symbol illustration (Provided by Getty Images)" id="360" name="Google Shape;360;g3bc0de06024_0_5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2600" y="2173775"/>
            <a:ext cx="3742828" cy="3742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bc0de06024_0_602"/>
          <p:cNvSpPr txBox="1"/>
          <p:nvPr>
            <p:ph type="title"/>
          </p:nvPr>
        </p:nvSpPr>
        <p:spPr>
          <a:xfrm>
            <a:off x="1150938" y="214313"/>
            <a:ext cx="77931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Mindfulness application </a:t>
            </a:r>
            <a:br>
              <a:rPr lang="en-US"/>
            </a:br>
            <a:r>
              <a:rPr lang="en-US"/>
              <a:t>in mediation</a:t>
            </a:r>
            <a:endParaRPr/>
          </a:p>
        </p:txBody>
      </p:sp>
      <p:sp>
        <p:nvSpPr>
          <p:cNvPr id="366" name="Google Shape;366;g3bc0de06024_0_602"/>
          <p:cNvSpPr txBox="1"/>
          <p:nvPr>
            <p:ph idx="1" type="body"/>
          </p:nvPr>
        </p:nvSpPr>
        <p:spPr>
          <a:xfrm>
            <a:off x="228600" y="2017713"/>
            <a:ext cx="8726400" cy="45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■"/>
            </a:pPr>
            <a:r>
              <a:rPr lang="en-US"/>
              <a:t>Mindfulness of breath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540"/>
              <a:buChar char="■"/>
            </a:pPr>
            <a:r>
              <a:rPr lang="en-US"/>
              <a:t>Deep breathing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Char char="■"/>
            </a:pPr>
            <a:r>
              <a:rPr lang="en-US"/>
              <a:t>Mindfulness of emotion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540"/>
              <a:buChar char="■"/>
            </a:pPr>
            <a:r>
              <a:rPr lang="en-US"/>
              <a:t>Storm passing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Char char="■"/>
            </a:pPr>
            <a:r>
              <a:rPr lang="en-US"/>
              <a:t>Mindfulness of thoughts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540"/>
              <a:buChar char="■"/>
            </a:pPr>
            <a:r>
              <a:rPr lang="en-US"/>
              <a:t>Automatic Negative Thoughts (ANTS)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Char char="■"/>
            </a:pPr>
            <a:r>
              <a:rPr lang="en-US"/>
              <a:t>Mindfulness of words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Char char="■"/>
            </a:pPr>
            <a:r>
              <a:rPr lang="en-US"/>
              <a:t>Present moment awareness</a:t>
            </a:r>
            <a:endParaRPr/>
          </a:p>
          <a:p>
            <a:pPr indent="-22098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bc0de06024_0_607"/>
          <p:cNvSpPr txBox="1"/>
          <p:nvPr>
            <p:ph type="title"/>
          </p:nvPr>
        </p:nvSpPr>
        <p:spPr>
          <a:xfrm>
            <a:off x="1150938" y="214313"/>
            <a:ext cx="77931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Mindfulness - Be present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Can’t change past!</a:t>
            </a:r>
            <a:endParaRPr/>
          </a:p>
        </p:txBody>
      </p:sp>
      <p:sp>
        <p:nvSpPr>
          <p:cNvPr id="373" name="Google Shape;373;g3bc0de06024_0_607"/>
          <p:cNvSpPr/>
          <p:nvPr/>
        </p:nvSpPr>
        <p:spPr>
          <a:xfrm>
            <a:off x="425950" y="3003000"/>
            <a:ext cx="8184300" cy="14622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039BE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4" name="Google Shape;374;g3bc0de06024_0_607"/>
          <p:cNvSpPr txBox="1"/>
          <p:nvPr/>
        </p:nvSpPr>
        <p:spPr>
          <a:xfrm>
            <a:off x="553100" y="4719750"/>
            <a:ext cx="1227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Past</a:t>
            </a:r>
            <a:endParaRPr b="0" i="0" sz="3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5" name="Google Shape;375;g3bc0de06024_0_607"/>
          <p:cNvSpPr txBox="1"/>
          <p:nvPr/>
        </p:nvSpPr>
        <p:spPr>
          <a:xfrm>
            <a:off x="3732325" y="4765150"/>
            <a:ext cx="1571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Present</a:t>
            </a:r>
            <a:endParaRPr b="0" i="0" sz="3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6" name="Google Shape;376;g3bc0de06024_0_607"/>
          <p:cNvSpPr txBox="1"/>
          <p:nvPr/>
        </p:nvSpPr>
        <p:spPr>
          <a:xfrm>
            <a:off x="7338450" y="4719750"/>
            <a:ext cx="1498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Future</a:t>
            </a:r>
            <a:endParaRPr b="0" i="0" sz="3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bc0de06024_0_616"/>
          <p:cNvSpPr txBox="1"/>
          <p:nvPr>
            <p:ph type="title"/>
          </p:nvPr>
        </p:nvSpPr>
        <p:spPr>
          <a:xfrm>
            <a:off x="1150938" y="214313"/>
            <a:ext cx="77931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Identifying Triggers</a:t>
            </a:r>
            <a:endParaRPr/>
          </a:p>
        </p:txBody>
      </p:sp>
      <p:sp>
        <p:nvSpPr>
          <p:cNvPr id="382" name="Google Shape;382;g3bc0de06024_0_616"/>
          <p:cNvSpPr txBox="1"/>
          <p:nvPr>
            <p:ph idx="1" type="body"/>
          </p:nvPr>
        </p:nvSpPr>
        <p:spPr>
          <a:xfrm>
            <a:off x="228600" y="2017713"/>
            <a:ext cx="8726400" cy="46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■"/>
            </a:pPr>
            <a:r>
              <a:rPr lang="en-US"/>
              <a:t>Is my response in proportion to the event?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Char char="■"/>
            </a:pPr>
            <a:r>
              <a:rPr lang="en-US"/>
              <a:t>Is my response helpful?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Char char="■"/>
            </a:pPr>
            <a:r>
              <a:rPr lang="en-US"/>
              <a:t>What thoughts, feelings, bodily sensations am I experiencing?  If any?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Char char="■"/>
            </a:pPr>
            <a:r>
              <a:rPr lang="en-US"/>
              <a:t>What is this experience associated with in my life?  Connections?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Char char="■"/>
            </a:pPr>
            <a:r>
              <a:rPr lang="en-US"/>
              <a:t>Have you asked yourself “Why do I respond this way?”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bc0de06024_0_6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A close up of a flower&#10;&#10;Description automatically generated" id="388" name="Google Shape;388;g3bc0de06024_0_62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10434" t="0"/>
          <a:stretch/>
        </p:blipFill>
        <p:spPr>
          <a:xfrm>
            <a:off x="4562839" y="-168316"/>
            <a:ext cx="4695900" cy="393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object&#10;&#10;Description automatically generated" id="389" name="Google Shape;389;g3bc0de06024_0_621"/>
          <p:cNvPicPr preferRelativeResize="0"/>
          <p:nvPr>
            <p:ph idx="3" type="body"/>
          </p:nvPr>
        </p:nvPicPr>
        <p:blipFill rotWithShape="1">
          <a:blip r:embed="rId4">
            <a:alphaModFix/>
          </a:blip>
          <a:srcRect b="0" l="12087" r="13799" t="0"/>
          <a:stretch/>
        </p:blipFill>
        <p:spPr>
          <a:xfrm>
            <a:off x="4567428" y="2487166"/>
            <a:ext cx="4697700" cy="421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g3bc0de06024_0_6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3bc0de06024_0_621"/>
          <p:cNvSpPr txBox="1"/>
          <p:nvPr>
            <p:ph type="title"/>
          </p:nvPr>
        </p:nvSpPr>
        <p:spPr>
          <a:xfrm>
            <a:off x="603748" y="798445"/>
            <a:ext cx="3602700" cy="13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5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Let’s Re-Center</a:t>
            </a:r>
            <a:endParaRPr/>
          </a:p>
        </p:txBody>
      </p:sp>
      <p:sp>
        <p:nvSpPr>
          <p:cNvPr id="392" name="Google Shape;392;g3bc0de06024_0_621"/>
          <p:cNvSpPr txBox="1"/>
          <p:nvPr>
            <p:ph idx="1" type="body"/>
          </p:nvPr>
        </p:nvSpPr>
        <p:spPr>
          <a:xfrm>
            <a:off x="228600" y="2272142"/>
            <a:ext cx="4213200" cy="43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Breathe in: Smell the Flower</a:t>
            </a:r>
            <a:endParaRPr/>
          </a:p>
          <a:p>
            <a:pPr indent="-2286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Exhale: Blow out the candle</a:t>
            </a:r>
            <a:endParaRPr/>
          </a:p>
          <a:p>
            <a:pPr indent="-2286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“I am safe. I am in control.”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g3bc0de06024_0_630"/>
          <p:cNvGrpSpPr/>
          <p:nvPr/>
        </p:nvGrpSpPr>
        <p:grpSpPr>
          <a:xfrm>
            <a:off x="1162874" y="195862"/>
            <a:ext cx="6818251" cy="6466285"/>
            <a:chOff x="934324" y="-70838"/>
            <a:chExt cx="6818251" cy="6466285"/>
          </a:xfrm>
        </p:grpSpPr>
        <p:sp>
          <p:nvSpPr>
            <p:cNvPr id="398" name="Google Shape;398;g3bc0de06024_0_630"/>
            <p:cNvSpPr/>
            <p:nvPr/>
          </p:nvSpPr>
          <p:spPr>
            <a:xfrm>
              <a:off x="3278748" y="2307750"/>
              <a:ext cx="2196000" cy="2131500"/>
            </a:xfrm>
            <a:prstGeom prst="roundRect">
              <a:avLst>
                <a:gd fmla="val 16667" name="adj"/>
              </a:avLst>
            </a:prstGeom>
            <a:solidFill>
              <a:srgbClr val="00B48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g3bc0de06024_0_630"/>
            <p:cNvSpPr txBox="1"/>
            <p:nvPr/>
          </p:nvSpPr>
          <p:spPr>
            <a:xfrm>
              <a:off x="3382793" y="2411795"/>
              <a:ext cx="1988100" cy="1923300"/>
            </a:xfrm>
            <a:prstGeom prst="rect">
              <a:avLst/>
            </a:prstGeom>
            <a:solidFill>
              <a:srgbClr val="00B485"/>
            </a:solidFill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3300"/>
                <a:buFont typeface="Tahoma"/>
                <a:buNone/>
              </a:pPr>
              <a:r>
                <a:rPr b="0" i="0" lang="en-US" sz="33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Pre-</a:t>
              </a:r>
              <a:endParaRPr b="0" i="0" sz="3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3300"/>
                <a:buFont typeface="Tahoma"/>
                <a:buNone/>
              </a:pPr>
              <a:r>
                <a:rPr b="0" i="0" lang="en-US" sz="33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Mediation</a:t>
              </a:r>
              <a:endParaRPr b="0" i="0" sz="3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3300"/>
                <a:buFont typeface="Tahoma"/>
                <a:buNone/>
              </a:pPr>
              <a:r>
                <a:rPr b="0" i="0" lang="en-US" sz="33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Coaching</a:t>
              </a:r>
              <a:endParaRPr b="0" i="0" sz="3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0" name="Google Shape;400;g3bc0de06024_0_630"/>
            <p:cNvSpPr/>
            <p:nvPr/>
          </p:nvSpPr>
          <p:spPr>
            <a:xfrm rot="-5458112">
              <a:off x="4060932" y="2014949"/>
              <a:ext cx="585684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solidFill>
              <a:srgbClr val="00B485"/>
            </a:solidFill>
            <a:ln cap="flat" cmpd="sng" w="12700">
              <a:solidFill>
                <a:srgbClr val="00B48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401" name="Google Shape;401;g3bc0de06024_0_630"/>
            <p:cNvSpPr/>
            <p:nvPr/>
          </p:nvSpPr>
          <p:spPr>
            <a:xfrm>
              <a:off x="3505496" y="-70838"/>
              <a:ext cx="1656300" cy="1793100"/>
            </a:xfrm>
            <a:prstGeom prst="roundRect">
              <a:avLst>
                <a:gd fmla="val 16667" name="adj"/>
              </a:avLst>
            </a:prstGeom>
            <a:solidFill>
              <a:srgbClr val="00B48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g3bc0de06024_0_630"/>
            <p:cNvSpPr txBox="1"/>
            <p:nvPr/>
          </p:nvSpPr>
          <p:spPr>
            <a:xfrm>
              <a:off x="3586343" y="10009"/>
              <a:ext cx="1494600" cy="1631400"/>
            </a:xfrm>
            <a:prstGeom prst="rect">
              <a:avLst/>
            </a:prstGeom>
            <a:solidFill>
              <a:srgbClr val="00B485"/>
            </a:solidFill>
            <a:ln>
              <a:noFill/>
            </a:ln>
          </p:spPr>
          <p:txBody>
            <a:bodyPr anchorCtr="0" anchor="ctr" bIns="43175" lIns="43175" spcFirstLastPara="1" rIns="43175" wrap="square" tIns="431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ahoma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Beyond Mediation</a:t>
              </a:r>
              <a:endPara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ahoma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ahoma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Legal Resources</a:t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Tahoma"/>
                <a:buNone/>
              </a:pPr>
              <a:r>
                <a:t/>
              </a:r>
              <a:endPara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3" name="Google Shape;403;g3bc0de06024_0_630"/>
            <p:cNvSpPr/>
            <p:nvPr/>
          </p:nvSpPr>
          <p:spPr>
            <a:xfrm rot="-960603">
              <a:off x="5464956" y="2987746"/>
              <a:ext cx="511229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solidFill>
              <a:srgbClr val="00B485"/>
            </a:solidFill>
            <a:ln cap="flat" cmpd="sng" w="12700">
              <a:solidFill>
                <a:srgbClr val="00B48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404" name="Google Shape;404;g3bc0de06024_0_630"/>
            <p:cNvSpPr/>
            <p:nvPr/>
          </p:nvSpPr>
          <p:spPr>
            <a:xfrm>
              <a:off x="5966375" y="1907893"/>
              <a:ext cx="1786200" cy="1506000"/>
            </a:xfrm>
            <a:prstGeom prst="roundRect">
              <a:avLst>
                <a:gd fmla="val 16667" name="adj"/>
              </a:avLst>
            </a:prstGeom>
            <a:solidFill>
              <a:srgbClr val="00B48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g3bc0de06024_0_630"/>
            <p:cNvSpPr txBox="1"/>
            <p:nvPr/>
          </p:nvSpPr>
          <p:spPr>
            <a:xfrm>
              <a:off x="6039885" y="1981403"/>
              <a:ext cx="1639200" cy="1358700"/>
            </a:xfrm>
            <a:prstGeom prst="rect">
              <a:avLst/>
            </a:prstGeom>
            <a:solidFill>
              <a:srgbClr val="00B485"/>
            </a:solidFill>
            <a:ln>
              <a:noFill/>
            </a:ln>
          </p:spPr>
          <p:txBody>
            <a:bodyPr anchorCtr="0" anchor="ctr" bIns="58400" lIns="58400" spcFirstLastPara="1" rIns="58400" wrap="square" tIns="584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ahoma"/>
                <a:buNone/>
              </a:pPr>
              <a:r>
                <a:t/>
              </a:r>
              <a:endPara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ahoma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Stress &amp; Emotion Management</a:t>
              </a:r>
              <a:endPara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6" name="Google Shape;406;g3bc0de06024_0_630"/>
            <p:cNvSpPr/>
            <p:nvPr/>
          </p:nvSpPr>
          <p:spPr>
            <a:xfrm rot="3364552">
              <a:off x="4972066" y="4667265"/>
              <a:ext cx="549907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solidFill>
              <a:srgbClr val="00B485"/>
            </a:solidFill>
            <a:ln cap="flat" cmpd="sng" w="12700">
              <a:solidFill>
                <a:srgbClr val="00B48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407" name="Google Shape;407;g3bc0de06024_0_630"/>
            <p:cNvSpPr/>
            <p:nvPr/>
          </p:nvSpPr>
          <p:spPr>
            <a:xfrm>
              <a:off x="5080800" y="4895375"/>
              <a:ext cx="1786200" cy="1469700"/>
            </a:xfrm>
            <a:prstGeom prst="roundRect">
              <a:avLst>
                <a:gd fmla="val 16667" name="adj"/>
              </a:avLst>
            </a:prstGeom>
            <a:solidFill>
              <a:srgbClr val="00B48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g3bc0de06024_0_630"/>
            <p:cNvSpPr txBox="1"/>
            <p:nvPr/>
          </p:nvSpPr>
          <p:spPr>
            <a:xfrm>
              <a:off x="5131050" y="4965800"/>
              <a:ext cx="1656000" cy="1328700"/>
            </a:xfrm>
            <a:prstGeom prst="rect">
              <a:avLst/>
            </a:prstGeom>
            <a:solidFill>
              <a:srgbClr val="00B485"/>
            </a:solidFill>
            <a:ln>
              <a:noFill/>
            </a:ln>
          </p:spPr>
          <p:txBody>
            <a:bodyPr anchorCtr="0" anchor="ctr" bIns="66025" lIns="66025" spcFirstLastPara="1" rIns="66025" wrap="square" tIns="66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ahoma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Communication</a:t>
              </a:r>
              <a:endParaRPr b="1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g3bc0de06024_0_630"/>
            <p:cNvSpPr/>
            <p:nvPr/>
          </p:nvSpPr>
          <p:spPr>
            <a:xfrm rot="7524916">
              <a:off x="3206690" y="4651965"/>
              <a:ext cx="522348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solidFill>
              <a:srgbClr val="00B485"/>
            </a:solidFill>
            <a:ln cap="flat" cmpd="sng" w="12700">
              <a:solidFill>
                <a:srgbClr val="00B48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410" name="Google Shape;410;g3bc0de06024_0_630"/>
            <p:cNvSpPr/>
            <p:nvPr/>
          </p:nvSpPr>
          <p:spPr>
            <a:xfrm>
              <a:off x="1983970" y="4864847"/>
              <a:ext cx="1577100" cy="1530600"/>
            </a:xfrm>
            <a:prstGeom prst="roundRect">
              <a:avLst>
                <a:gd fmla="val 16667" name="adj"/>
              </a:avLst>
            </a:prstGeom>
            <a:solidFill>
              <a:srgbClr val="00B48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g3bc0de06024_0_630"/>
            <p:cNvSpPr txBox="1"/>
            <p:nvPr/>
          </p:nvSpPr>
          <p:spPr>
            <a:xfrm>
              <a:off x="2058687" y="4939564"/>
              <a:ext cx="1427700" cy="1381200"/>
            </a:xfrm>
            <a:prstGeom prst="rect">
              <a:avLst/>
            </a:prstGeom>
            <a:solidFill>
              <a:srgbClr val="00B485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ahoma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Next Steps- </a:t>
              </a:r>
              <a:endPara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ahoma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Mediation Preparation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g3bc0de06024_0_630"/>
            <p:cNvSpPr/>
            <p:nvPr/>
          </p:nvSpPr>
          <p:spPr>
            <a:xfrm rot="-9869087">
              <a:off x="2669848" y="2985905"/>
              <a:ext cx="62020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solidFill>
              <a:srgbClr val="00B485"/>
            </a:solidFill>
            <a:ln cap="flat" cmpd="sng" w="12700">
              <a:solidFill>
                <a:srgbClr val="00B48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413" name="Google Shape;413;g3bc0de06024_0_630"/>
            <p:cNvSpPr/>
            <p:nvPr/>
          </p:nvSpPr>
          <p:spPr>
            <a:xfrm>
              <a:off x="934324" y="1793653"/>
              <a:ext cx="1746900" cy="1734300"/>
            </a:xfrm>
            <a:prstGeom prst="roundRect">
              <a:avLst>
                <a:gd fmla="val 16667" name="adj"/>
              </a:avLst>
            </a:prstGeom>
            <a:solidFill>
              <a:srgbClr val="00B48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g3bc0de06024_0_630"/>
            <p:cNvSpPr txBox="1"/>
            <p:nvPr/>
          </p:nvSpPr>
          <p:spPr>
            <a:xfrm>
              <a:off x="1018988" y="1878317"/>
              <a:ext cx="1577400" cy="1565100"/>
            </a:xfrm>
            <a:prstGeom prst="rect">
              <a:avLst/>
            </a:prstGeom>
            <a:solidFill>
              <a:srgbClr val="00B485"/>
            </a:solidFill>
            <a:ln>
              <a:noFill/>
            </a:ln>
          </p:spPr>
          <p:txBody>
            <a:bodyPr anchorCtr="0" anchor="ctr" bIns="40625" lIns="40625" spcFirstLastPara="1" rIns="40625" wrap="square" tIns="40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ahoma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5 Stage Mediation Process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bc0de06024_0_651"/>
          <p:cNvSpPr txBox="1"/>
          <p:nvPr>
            <p:ph type="title"/>
          </p:nvPr>
        </p:nvSpPr>
        <p:spPr>
          <a:xfrm>
            <a:off x="630238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Communication</a:t>
            </a:r>
            <a:endParaRPr/>
          </a:p>
        </p:txBody>
      </p:sp>
      <p:sp>
        <p:nvSpPr>
          <p:cNvPr id="420" name="Google Shape;420;g3bc0de06024_0_651"/>
          <p:cNvSpPr txBox="1"/>
          <p:nvPr>
            <p:ph idx="1" type="body"/>
          </p:nvPr>
        </p:nvSpPr>
        <p:spPr>
          <a:xfrm>
            <a:off x="630238" y="1681163"/>
            <a:ext cx="38688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/>
              <a:t>Defensive</a:t>
            </a:r>
            <a:endParaRPr/>
          </a:p>
        </p:txBody>
      </p:sp>
      <p:sp>
        <p:nvSpPr>
          <p:cNvPr id="421" name="Google Shape;421;g3bc0de06024_0_651"/>
          <p:cNvSpPr txBox="1"/>
          <p:nvPr>
            <p:ph idx="2" type="body"/>
          </p:nvPr>
        </p:nvSpPr>
        <p:spPr>
          <a:xfrm>
            <a:off x="177350" y="2505075"/>
            <a:ext cx="4321500" cy="42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■"/>
            </a:pPr>
            <a:r>
              <a:rPr lang="en-US"/>
              <a:t>Focus on weaknesses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Char char="■"/>
            </a:pPr>
            <a:r>
              <a:rPr lang="en-US"/>
              <a:t>Focus on other and what they “should” be doing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Char char="■"/>
            </a:pPr>
            <a:r>
              <a:rPr lang="en-US"/>
              <a:t>Victim mindset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Char char="■"/>
            </a:pPr>
            <a:r>
              <a:rPr lang="en-US"/>
              <a:t>Mindlessly say and do hurtful things</a:t>
            </a:r>
            <a:endParaRPr/>
          </a:p>
        </p:txBody>
      </p:sp>
      <p:sp>
        <p:nvSpPr>
          <p:cNvPr id="422" name="Google Shape;422;g3bc0de06024_0_651"/>
          <p:cNvSpPr txBox="1"/>
          <p:nvPr>
            <p:ph idx="3" type="body"/>
          </p:nvPr>
        </p:nvSpPr>
        <p:spPr>
          <a:xfrm>
            <a:off x="4629150" y="1681163"/>
            <a:ext cx="38877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/>
              <a:t>Non-Defensive</a:t>
            </a:r>
            <a:endParaRPr/>
          </a:p>
        </p:txBody>
      </p:sp>
      <p:sp>
        <p:nvSpPr>
          <p:cNvPr id="423" name="Google Shape;423;g3bc0de06024_0_651"/>
          <p:cNvSpPr txBox="1"/>
          <p:nvPr>
            <p:ph idx="4" type="body"/>
          </p:nvPr>
        </p:nvSpPr>
        <p:spPr>
          <a:xfrm>
            <a:off x="4629150" y="2505075"/>
            <a:ext cx="4362600" cy="42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■"/>
            </a:pPr>
            <a:r>
              <a:rPr lang="en-US"/>
              <a:t>Focus on strengths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■"/>
            </a:pPr>
            <a:r>
              <a:rPr lang="en-US"/>
              <a:t>Focus on self and things I can control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■"/>
            </a:pPr>
            <a:r>
              <a:rPr lang="en-US"/>
              <a:t>Empowerment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Char char="■"/>
            </a:pPr>
            <a:r>
              <a:rPr lang="en-US"/>
              <a:t>Mindfulness of words, thoughts, emotions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bc0de06024_0_659"/>
          <p:cNvSpPr txBox="1"/>
          <p:nvPr>
            <p:ph type="title"/>
          </p:nvPr>
        </p:nvSpPr>
        <p:spPr>
          <a:xfrm>
            <a:off x="1150938" y="214313"/>
            <a:ext cx="77931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Recognition of other parent</a:t>
            </a:r>
            <a:endParaRPr/>
          </a:p>
        </p:txBody>
      </p:sp>
      <p:sp>
        <p:nvSpPr>
          <p:cNvPr id="429" name="Google Shape;429;g3bc0de06024_0_659"/>
          <p:cNvSpPr txBox="1"/>
          <p:nvPr>
            <p:ph idx="1" type="body"/>
          </p:nvPr>
        </p:nvSpPr>
        <p:spPr>
          <a:xfrm>
            <a:off x="457200" y="2209800"/>
            <a:ext cx="4535400" cy="44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■"/>
            </a:pPr>
            <a:r>
              <a:rPr lang="en-US"/>
              <a:t>They are a human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Char char="■"/>
            </a:pPr>
            <a:r>
              <a:rPr lang="en-US"/>
              <a:t>Recognition of their thoughts and feelings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Char char="■"/>
            </a:pPr>
            <a:r>
              <a:rPr lang="en-US"/>
              <a:t>Recognition of their work or progress</a:t>
            </a:r>
            <a:endParaRPr/>
          </a:p>
          <a:p>
            <a:pPr indent="-35052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Char char="■"/>
            </a:pPr>
            <a:r>
              <a:rPr lang="en-US"/>
              <a:t>Say “Thank you” and other words of recognition</a:t>
            </a:r>
            <a:endParaRPr/>
          </a:p>
          <a:p>
            <a:pPr indent="-22098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/>
          </a:p>
        </p:txBody>
      </p:sp>
      <p:pic>
        <p:nvPicPr>
          <p:cNvPr descr="3d Speech bubble thank you (Provided by Getty Images)" id="430" name="Google Shape;430;g3bc0de06024_0_6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7375" y="2114550"/>
            <a:ext cx="3846600" cy="288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bc0de06024_0_665"/>
          <p:cNvSpPr txBox="1"/>
          <p:nvPr>
            <p:ph type="title"/>
          </p:nvPr>
        </p:nvSpPr>
        <p:spPr>
          <a:xfrm>
            <a:off x="1150938" y="214313"/>
            <a:ext cx="77931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“Cognitive Reappraisal”</a:t>
            </a:r>
            <a:br>
              <a:rPr lang="en-US"/>
            </a:br>
            <a:r>
              <a:rPr lang="en-US"/>
              <a:t>- Reframing Techniques</a:t>
            </a:r>
            <a:endParaRPr/>
          </a:p>
        </p:txBody>
      </p:sp>
      <p:sp>
        <p:nvSpPr>
          <p:cNvPr id="437" name="Google Shape;437;g3bc0de06024_0_665"/>
          <p:cNvSpPr txBox="1"/>
          <p:nvPr>
            <p:ph idx="2" type="body"/>
          </p:nvPr>
        </p:nvSpPr>
        <p:spPr>
          <a:xfrm>
            <a:off x="4191000" y="2017726"/>
            <a:ext cx="4764000" cy="47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"/>
              <a:buChar char="■"/>
            </a:pPr>
            <a:r>
              <a:rPr lang="en-US" sz="2800"/>
              <a:t>You have to challenge your original interpretation of something!</a:t>
            </a:r>
            <a:endParaRPr sz="2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t/>
            </a:r>
            <a:endParaRPr sz="2800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80"/>
              <a:buChar char="■"/>
            </a:pPr>
            <a:r>
              <a:rPr lang="en-US" sz="2800"/>
              <a:t>Is it the ONLY way of seeing the situation? </a:t>
            </a:r>
            <a:endParaRPr sz="2800"/>
          </a:p>
          <a:p>
            <a:pPr indent="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080"/>
              <a:buNone/>
            </a:pPr>
            <a:r>
              <a:t/>
            </a:r>
            <a:endParaRPr sz="2800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80"/>
              <a:buChar char="■"/>
            </a:pPr>
            <a:r>
              <a:rPr lang="en-US" sz="2800"/>
              <a:t>Are there rational, non-threatening ways of understanding the matter?</a:t>
            </a:r>
            <a:endParaRPr/>
          </a:p>
          <a:p>
            <a:pPr indent="-23622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 sz="2800"/>
          </a:p>
        </p:txBody>
      </p:sp>
      <p:pic>
        <p:nvPicPr>
          <p:cNvPr id="438" name="Google Shape;438;g3bc0de06024_0_6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482825"/>
            <a:ext cx="3790950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g3bc0de06024_0_672"/>
          <p:cNvGrpSpPr/>
          <p:nvPr/>
        </p:nvGrpSpPr>
        <p:grpSpPr>
          <a:xfrm>
            <a:off x="1093949" y="195862"/>
            <a:ext cx="6818251" cy="6466285"/>
            <a:chOff x="934324" y="-70838"/>
            <a:chExt cx="6818251" cy="6466285"/>
          </a:xfrm>
        </p:grpSpPr>
        <p:sp>
          <p:nvSpPr>
            <p:cNvPr id="444" name="Google Shape;444;g3bc0de06024_0_672"/>
            <p:cNvSpPr/>
            <p:nvPr/>
          </p:nvSpPr>
          <p:spPr>
            <a:xfrm>
              <a:off x="3278748" y="2307750"/>
              <a:ext cx="2196000" cy="2131500"/>
            </a:xfrm>
            <a:prstGeom prst="roundRect">
              <a:avLst>
                <a:gd fmla="val 16667" name="adj"/>
              </a:avLst>
            </a:prstGeom>
            <a:solidFill>
              <a:srgbClr val="00B48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g3bc0de06024_0_672"/>
            <p:cNvSpPr txBox="1"/>
            <p:nvPr/>
          </p:nvSpPr>
          <p:spPr>
            <a:xfrm>
              <a:off x="3382793" y="2411795"/>
              <a:ext cx="1988100" cy="1923300"/>
            </a:xfrm>
            <a:prstGeom prst="rect">
              <a:avLst/>
            </a:prstGeom>
            <a:solidFill>
              <a:srgbClr val="00B485"/>
            </a:solidFill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3300"/>
                <a:buFont typeface="Tahoma"/>
                <a:buNone/>
              </a:pPr>
              <a:r>
                <a:rPr b="0" i="0" lang="en-US" sz="33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Pre-</a:t>
              </a:r>
              <a:endParaRPr b="0" i="0" sz="3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3300"/>
                <a:buFont typeface="Tahoma"/>
                <a:buNone/>
              </a:pPr>
              <a:r>
                <a:rPr b="0" i="0" lang="en-US" sz="33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Mediation</a:t>
              </a:r>
              <a:endParaRPr b="0" i="0" sz="3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3300"/>
                <a:buFont typeface="Tahoma"/>
                <a:buNone/>
              </a:pPr>
              <a:r>
                <a:rPr b="0" i="0" lang="en-US" sz="33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Coaching</a:t>
              </a:r>
              <a:endParaRPr b="0" i="0" sz="3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6" name="Google Shape;446;g3bc0de06024_0_672"/>
            <p:cNvSpPr/>
            <p:nvPr/>
          </p:nvSpPr>
          <p:spPr>
            <a:xfrm rot="-5458112">
              <a:off x="4060932" y="2014949"/>
              <a:ext cx="585684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solidFill>
              <a:srgbClr val="00B485"/>
            </a:solidFill>
            <a:ln cap="flat" cmpd="sng" w="12700">
              <a:solidFill>
                <a:srgbClr val="00B48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447" name="Google Shape;447;g3bc0de06024_0_672"/>
            <p:cNvSpPr/>
            <p:nvPr/>
          </p:nvSpPr>
          <p:spPr>
            <a:xfrm>
              <a:off x="3505496" y="-70838"/>
              <a:ext cx="1656300" cy="1793100"/>
            </a:xfrm>
            <a:prstGeom prst="roundRect">
              <a:avLst>
                <a:gd fmla="val 16667" name="adj"/>
              </a:avLst>
            </a:prstGeom>
            <a:solidFill>
              <a:srgbClr val="00B48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g3bc0de06024_0_672"/>
            <p:cNvSpPr txBox="1"/>
            <p:nvPr/>
          </p:nvSpPr>
          <p:spPr>
            <a:xfrm>
              <a:off x="3586343" y="10009"/>
              <a:ext cx="1494600" cy="1631400"/>
            </a:xfrm>
            <a:prstGeom prst="rect">
              <a:avLst/>
            </a:prstGeom>
            <a:solidFill>
              <a:srgbClr val="00B485"/>
            </a:solidFill>
            <a:ln>
              <a:noFill/>
            </a:ln>
          </p:spPr>
          <p:txBody>
            <a:bodyPr anchorCtr="0" anchor="ctr" bIns="43175" lIns="43175" spcFirstLastPara="1" rIns="43175" wrap="square" tIns="431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ahoma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Beyond Mediation</a:t>
              </a:r>
              <a:endPara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ahoma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ahoma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Legal Resources</a:t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Tahoma"/>
                <a:buNone/>
              </a:pPr>
              <a:r>
                <a:t/>
              </a:r>
              <a:endParaRPr b="1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9" name="Google Shape;449;g3bc0de06024_0_672"/>
            <p:cNvSpPr/>
            <p:nvPr/>
          </p:nvSpPr>
          <p:spPr>
            <a:xfrm rot="-960603">
              <a:off x="5464956" y="2987746"/>
              <a:ext cx="511229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solidFill>
              <a:srgbClr val="00B485"/>
            </a:solidFill>
            <a:ln cap="flat" cmpd="sng" w="12700">
              <a:solidFill>
                <a:srgbClr val="00B48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450" name="Google Shape;450;g3bc0de06024_0_672"/>
            <p:cNvSpPr/>
            <p:nvPr/>
          </p:nvSpPr>
          <p:spPr>
            <a:xfrm>
              <a:off x="5966375" y="1907893"/>
              <a:ext cx="1786200" cy="1506000"/>
            </a:xfrm>
            <a:prstGeom prst="roundRect">
              <a:avLst>
                <a:gd fmla="val 16667" name="adj"/>
              </a:avLst>
            </a:prstGeom>
            <a:solidFill>
              <a:srgbClr val="00B48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g3bc0de06024_0_672"/>
            <p:cNvSpPr txBox="1"/>
            <p:nvPr/>
          </p:nvSpPr>
          <p:spPr>
            <a:xfrm>
              <a:off x="6039885" y="1981403"/>
              <a:ext cx="1639200" cy="1358700"/>
            </a:xfrm>
            <a:prstGeom prst="rect">
              <a:avLst/>
            </a:prstGeom>
            <a:solidFill>
              <a:srgbClr val="00B485"/>
            </a:solidFill>
            <a:ln>
              <a:noFill/>
            </a:ln>
          </p:spPr>
          <p:txBody>
            <a:bodyPr anchorCtr="0" anchor="ctr" bIns="58400" lIns="58400" spcFirstLastPara="1" rIns="58400" wrap="square" tIns="584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ahoma"/>
                <a:buNone/>
              </a:pPr>
              <a:r>
                <a:t/>
              </a:r>
              <a:endPara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ahoma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Stress &amp; Emotion Management</a:t>
              </a:r>
              <a:endPara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52" name="Google Shape;452;g3bc0de06024_0_672"/>
            <p:cNvSpPr/>
            <p:nvPr/>
          </p:nvSpPr>
          <p:spPr>
            <a:xfrm rot="3364552">
              <a:off x="4972066" y="4667265"/>
              <a:ext cx="549907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solidFill>
              <a:srgbClr val="00B485"/>
            </a:solidFill>
            <a:ln cap="flat" cmpd="sng" w="12700">
              <a:solidFill>
                <a:srgbClr val="00B48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453" name="Google Shape;453;g3bc0de06024_0_672"/>
            <p:cNvSpPr/>
            <p:nvPr/>
          </p:nvSpPr>
          <p:spPr>
            <a:xfrm>
              <a:off x="5080800" y="4895375"/>
              <a:ext cx="1786200" cy="1469700"/>
            </a:xfrm>
            <a:prstGeom prst="roundRect">
              <a:avLst>
                <a:gd fmla="val 16667" name="adj"/>
              </a:avLst>
            </a:prstGeom>
            <a:solidFill>
              <a:srgbClr val="00B48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g3bc0de06024_0_672"/>
            <p:cNvSpPr txBox="1"/>
            <p:nvPr/>
          </p:nvSpPr>
          <p:spPr>
            <a:xfrm>
              <a:off x="5131050" y="4965800"/>
              <a:ext cx="1656000" cy="1328700"/>
            </a:xfrm>
            <a:prstGeom prst="rect">
              <a:avLst/>
            </a:prstGeom>
            <a:solidFill>
              <a:srgbClr val="00B485"/>
            </a:solidFill>
            <a:ln>
              <a:noFill/>
            </a:ln>
          </p:spPr>
          <p:txBody>
            <a:bodyPr anchorCtr="0" anchor="ctr" bIns="66025" lIns="66025" spcFirstLastPara="1" rIns="66025" wrap="square" tIns="66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ahoma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Communication</a:t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g3bc0de06024_0_672"/>
            <p:cNvSpPr/>
            <p:nvPr/>
          </p:nvSpPr>
          <p:spPr>
            <a:xfrm rot="7524916">
              <a:off x="3206690" y="4651965"/>
              <a:ext cx="522348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solidFill>
              <a:srgbClr val="00B485"/>
            </a:solidFill>
            <a:ln cap="flat" cmpd="sng" w="12700">
              <a:solidFill>
                <a:srgbClr val="00B48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456" name="Google Shape;456;g3bc0de06024_0_672"/>
            <p:cNvSpPr/>
            <p:nvPr/>
          </p:nvSpPr>
          <p:spPr>
            <a:xfrm>
              <a:off x="1983970" y="4864847"/>
              <a:ext cx="1577100" cy="1530600"/>
            </a:xfrm>
            <a:prstGeom prst="roundRect">
              <a:avLst>
                <a:gd fmla="val 16667" name="adj"/>
              </a:avLst>
            </a:prstGeom>
            <a:solidFill>
              <a:srgbClr val="00B48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g3bc0de06024_0_672"/>
            <p:cNvSpPr txBox="1"/>
            <p:nvPr/>
          </p:nvSpPr>
          <p:spPr>
            <a:xfrm>
              <a:off x="2058687" y="4939564"/>
              <a:ext cx="1427700" cy="1381200"/>
            </a:xfrm>
            <a:prstGeom prst="rect">
              <a:avLst/>
            </a:prstGeom>
            <a:solidFill>
              <a:srgbClr val="00B485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ahoma"/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Next Steps- </a:t>
              </a:r>
              <a:endPara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ahoma"/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Mediation Preparation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g3bc0de06024_0_672"/>
            <p:cNvSpPr/>
            <p:nvPr/>
          </p:nvSpPr>
          <p:spPr>
            <a:xfrm rot="-9869087">
              <a:off x="2669848" y="2985905"/>
              <a:ext cx="62020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solidFill>
              <a:srgbClr val="00B485"/>
            </a:solidFill>
            <a:ln cap="flat" cmpd="sng" w="12700">
              <a:solidFill>
                <a:srgbClr val="00B48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459" name="Google Shape;459;g3bc0de06024_0_672"/>
            <p:cNvSpPr/>
            <p:nvPr/>
          </p:nvSpPr>
          <p:spPr>
            <a:xfrm>
              <a:off x="934324" y="1793653"/>
              <a:ext cx="1746900" cy="1734300"/>
            </a:xfrm>
            <a:prstGeom prst="roundRect">
              <a:avLst>
                <a:gd fmla="val 16667" name="adj"/>
              </a:avLst>
            </a:prstGeom>
            <a:solidFill>
              <a:srgbClr val="00B48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g3bc0de06024_0_672"/>
            <p:cNvSpPr txBox="1"/>
            <p:nvPr/>
          </p:nvSpPr>
          <p:spPr>
            <a:xfrm>
              <a:off x="1018988" y="1878317"/>
              <a:ext cx="1577400" cy="1565100"/>
            </a:xfrm>
            <a:prstGeom prst="rect">
              <a:avLst/>
            </a:prstGeom>
            <a:solidFill>
              <a:srgbClr val="00B485"/>
            </a:solidFill>
            <a:ln>
              <a:noFill/>
            </a:ln>
          </p:spPr>
          <p:txBody>
            <a:bodyPr anchorCtr="0" anchor="ctr" bIns="40625" lIns="40625" spcFirstLastPara="1" rIns="40625" wrap="square" tIns="40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ahoma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5 Stage Mediation Process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 txBox="1"/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My Guiding Map</a:t>
            </a:r>
            <a:endParaRPr/>
          </a:p>
        </p:txBody>
      </p:sp>
      <p:pic>
        <p:nvPicPr>
          <p:cNvPr id="159" name="Google Shape;159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600" y="1842191"/>
            <a:ext cx="3276600" cy="4929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bc0de06024_0_693"/>
          <p:cNvSpPr txBox="1"/>
          <p:nvPr>
            <p:ph type="title"/>
          </p:nvPr>
        </p:nvSpPr>
        <p:spPr>
          <a:xfrm>
            <a:off x="1150938" y="214313"/>
            <a:ext cx="77931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Mediation Preparation</a:t>
            </a:r>
            <a:endParaRPr/>
          </a:p>
        </p:txBody>
      </p:sp>
      <p:sp>
        <p:nvSpPr>
          <p:cNvPr id="467" name="Google Shape;467;g3bc0de06024_0_693"/>
          <p:cNvSpPr txBox="1"/>
          <p:nvPr>
            <p:ph idx="1" type="body"/>
          </p:nvPr>
        </p:nvSpPr>
        <p:spPr>
          <a:xfrm>
            <a:off x="177350" y="2017725"/>
            <a:ext cx="4815300" cy="47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</a:pPr>
            <a:r>
              <a:rPr lang="en-US" sz="2800"/>
              <a:t>Gather needed documents:</a:t>
            </a:r>
            <a:endParaRPr sz="2800"/>
          </a:p>
          <a:p>
            <a:pPr indent="-27178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680"/>
              <a:buChar char="■"/>
            </a:pPr>
            <a:r>
              <a:rPr lang="en-US" sz="2800"/>
              <a:t>Proposed parenting plan or current judgment </a:t>
            </a:r>
            <a:endParaRPr sz="2800"/>
          </a:p>
          <a:p>
            <a:pPr indent="-27178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"/>
              <a:buChar char="■"/>
            </a:pPr>
            <a:r>
              <a:rPr lang="en-US" sz="2800"/>
              <a:t>Health and Daycare costs</a:t>
            </a:r>
            <a:endParaRPr sz="2800"/>
          </a:p>
          <a:p>
            <a:pPr indent="-27178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"/>
              <a:buChar char="■"/>
            </a:pPr>
            <a:r>
              <a:rPr lang="en-US" sz="2800"/>
              <a:t>W-2 and/or pay stubs</a:t>
            </a:r>
            <a:endParaRPr sz="2800"/>
          </a:p>
          <a:p>
            <a:pPr indent="-27178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"/>
              <a:buChar char="■"/>
            </a:pPr>
            <a:r>
              <a:rPr lang="en-US" sz="2800"/>
              <a:t>Court documents</a:t>
            </a:r>
            <a:endParaRPr sz="2800"/>
          </a:p>
          <a:p>
            <a:pPr indent="-27178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"/>
              <a:buChar char="■"/>
            </a:pPr>
            <a:r>
              <a:rPr lang="en-US" sz="2800"/>
              <a:t>Child Support order (payment amount, arrearage amount, etc)</a:t>
            </a:r>
            <a:endParaRPr sz="2800"/>
          </a:p>
        </p:txBody>
      </p:sp>
      <p:pic>
        <p:nvPicPr>
          <p:cNvPr descr="23538251 (Provided by Getty Images)" id="468" name="Google Shape;468;g3bc0de06024_0_6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2650" y="2102012"/>
            <a:ext cx="4020224" cy="2653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bc0de06024_0_847"/>
          <p:cNvSpPr txBox="1"/>
          <p:nvPr>
            <p:ph type="title"/>
          </p:nvPr>
        </p:nvSpPr>
        <p:spPr>
          <a:xfrm>
            <a:off x="1150938" y="214313"/>
            <a:ext cx="77931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Pre and Post Coaching Eval</a:t>
            </a:r>
            <a:endParaRPr/>
          </a:p>
        </p:txBody>
      </p:sp>
      <p:sp>
        <p:nvSpPr>
          <p:cNvPr id="475" name="Google Shape;475;g3bc0de06024_0_847"/>
          <p:cNvSpPr txBox="1"/>
          <p:nvPr>
            <p:ph idx="1" type="body"/>
          </p:nvPr>
        </p:nvSpPr>
        <p:spPr>
          <a:xfrm>
            <a:off x="98525" y="2017725"/>
            <a:ext cx="8641500" cy="47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</a:pPr>
            <a:r>
              <a:rPr lang="en-US" sz="2200"/>
              <a:t>PRE-COACHING SURVEY - Mediation Readiness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</a:pPr>
            <a:r>
              <a:rPr lang="en-US" sz="2200"/>
              <a:t>Please answer based on how you feel right now. There are no right or wrong answers. 1-5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</a:pPr>
            <a:r>
              <a:rPr lang="en-US" sz="1500"/>
              <a:t>1. I feel emotionally prepared to participate in mediation.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</a:pPr>
            <a:r>
              <a:rPr lang="en-US" sz="1500"/>
              <a:t>2. I know what I can do if I start to feel overwhelmed during mediation.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</a:pPr>
            <a:r>
              <a:rPr lang="en-US" sz="1500"/>
              <a:t>3. I feel safe expressing my needs or concerns in a mediation setting.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</a:pPr>
            <a:r>
              <a:rPr lang="en-US" sz="1500"/>
              <a:t>4. I feel confident explaining my perspective in mediation.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</a:pPr>
            <a:r>
              <a:rPr lang="en-US" sz="1500"/>
              <a:t>5. I feel able to listen to the other party, even when it is difficult.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</a:pPr>
            <a:r>
              <a:rPr lang="en-US" sz="1500"/>
              <a:t>Open-ended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</a:pPr>
            <a:r>
              <a:rPr lang="en-US" sz="1500"/>
              <a:t>What concerns or questions do you have about mediation right now?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c51674b352_1_0"/>
          <p:cNvSpPr txBox="1"/>
          <p:nvPr>
            <p:ph type="title"/>
          </p:nvPr>
        </p:nvSpPr>
        <p:spPr>
          <a:xfrm>
            <a:off x="1150938" y="214313"/>
            <a:ext cx="7793100" cy="1462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 1:</a:t>
            </a:r>
            <a:endParaRPr/>
          </a:p>
        </p:txBody>
      </p:sp>
      <p:pic>
        <p:nvPicPr>
          <p:cNvPr id="482" name="Google Shape;482;g3c51674b352_1_0" title="Screenshot 2026-03-04 at 11.45.48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25" y="1797425"/>
            <a:ext cx="4647525" cy="450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g3c51674b352_1_0" title="Screenshot 2026-03-04 at 11.45.20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1050" y="1797425"/>
            <a:ext cx="4422951" cy="444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c51674b352_2_4"/>
          <p:cNvSpPr txBox="1"/>
          <p:nvPr>
            <p:ph type="title"/>
          </p:nvPr>
        </p:nvSpPr>
        <p:spPr>
          <a:xfrm>
            <a:off x="1150938" y="214313"/>
            <a:ext cx="7793100" cy="1462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 2:</a:t>
            </a:r>
            <a:endParaRPr/>
          </a:p>
        </p:txBody>
      </p:sp>
      <p:pic>
        <p:nvPicPr>
          <p:cNvPr id="490" name="Google Shape;490;g3c51674b352_2_4" title="Screenshot 2026-03-04 at 11.49.40 PM.png"/>
          <p:cNvPicPr preferRelativeResize="0"/>
          <p:nvPr/>
        </p:nvPicPr>
        <p:blipFill rotWithShape="1">
          <a:blip r:embed="rId3">
            <a:alphaModFix/>
          </a:blip>
          <a:srcRect b="4169" l="0" r="2487" t="0"/>
          <a:stretch/>
        </p:blipFill>
        <p:spPr>
          <a:xfrm>
            <a:off x="4632900" y="1923450"/>
            <a:ext cx="4399074" cy="434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g3c51674b352_2_4" title="Screenshot 2026-03-04 at 11.49.30 PM.png"/>
          <p:cNvPicPr preferRelativeResize="0"/>
          <p:nvPr/>
        </p:nvPicPr>
        <p:blipFill rotWithShape="1">
          <a:blip r:embed="rId4">
            <a:alphaModFix/>
          </a:blip>
          <a:srcRect b="4169" l="0" r="2410" t="0"/>
          <a:stretch/>
        </p:blipFill>
        <p:spPr>
          <a:xfrm>
            <a:off x="77000" y="1923450"/>
            <a:ext cx="4312949" cy="4346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c51674b352_2_15"/>
          <p:cNvSpPr txBox="1"/>
          <p:nvPr>
            <p:ph type="title"/>
          </p:nvPr>
        </p:nvSpPr>
        <p:spPr>
          <a:xfrm>
            <a:off x="1150938" y="214313"/>
            <a:ext cx="7793100" cy="1462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 3:</a:t>
            </a:r>
            <a:endParaRPr/>
          </a:p>
        </p:txBody>
      </p:sp>
      <p:pic>
        <p:nvPicPr>
          <p:cNvPr id="498" name="Google Shape;498;g3c51674b352_2_15" title="Screenshot 2026-03-04 at 11.53.14 PM.png"/>
          <p:cNvPicPr preferRelativeResize="0"/>
          <p:nvPr/>
        </p:nvPicPr>
        <p:blipFill rotWithShape="1">
          <a:blip r:embed="rId3">
            <a:alphaModFix/>
          </a:blip>
          <a:srcRect b="9469" l="0" r="1720" t="0"/>
          <a:stretch/>
        </p:blipFill>
        <p:spPr>
          <a:xfrm>
            <a:off x="0" y="1924225"/>
            <a:ext cx="4500125" cy="4167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g3c51674b352_2_15" title="Screenshot 2026-03-04 at 11.55.12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1475" y="1828925"/>
            <a:ext cx="4500126" cy="420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3c51674b352_2_25"/>
          <p:cNvSpPr txBox="1"/>
          <p:nvPr>
            <p:ph type="title"/>
          </p:nvPr>
        </p:nvSpPr>
        <p:spPr>
          <a:xfrm>
            <a:off x="1150938" y="214313"/>
            <a:ext cx="7793100" cy="1462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 4:</a:t>
            </a:r>
            <a:endParaRPr/>
          </a:p>
        </p:txBody>
      </p:sp>
      <p:pic>
        <p:nvPicPr>
          <p:cNvPr id="506" name="Google Shape;506;g3c51674b352_2_25" title="Screenshot 2026-03-04 at 11.56.34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00" y="1806400"/>
            <a:ext cx="4511201" cy="4212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g3c51674b352_2_25" title="Screenshot 2026-03-04 at 11.56.44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3750" y="1828925"/>
            <a:ext cx="4511201" cy="4212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c51674b352_2_34"/>
          <p:cNvSpPr txBox="1"/>
          <p:nvPr>
            <p:ph type="title"/>
          </p:nvPr>
        </p:nvSpPr>
        <p:spPr>
          <a:xfrm>
            <a:off x="1150938" y="214313"/>
            <a:ext cx="7793100" cy="1462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 5:</a:t>
            </a:r>
            <a:endParaRPr/>
          </a:p>
        </p:txBody>
      </p:sp>
      <p:pic>
        <p:nvPicPr>
          <p:cNvPr id="514" name="Google Shape;514;g3c51674b352_2_34" title="Screenshot 2026-03-04 at 11.58.19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28925"/>
            <a:ext cx="4468599" cy="417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g3c51674b352_2_34" title="Screenshot 2026-03-04 at 11.58.35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886272"/>
            <a:ext cx="4419600" cy="4058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c51674b352_2_43"/>
          <p:cNvSpPr txBox="1"/>
          <p:nvPr>
            <p:ph type="title"/>
          </p:nvPr>
        </p:nvSpPr>
        <p:spPr>
          <a:xfrm>
            <a:off x="1150938" y="214313"/>
            <a:ext cx="7793100" cy="1462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Post Coaching Perspectives</a:t>
            </a:r>
            <a:endParaRPr/>
          </a:p>
        </p:txBody>
      </p:sp>
      <p:pic>
        <p:nvPicPr>
          <p:cNvPr id="522" name="Google Shape;522;g3c51674b352_2_43" title="Screenshot 2026-03-05 at 12.01.53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28925"/>
            <a:ext cx="4590001" cy="4252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g3c51674b352_2_43" title="Screenshot 2026-03-05 at 12.02.02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0000" y="1828925"/>
            <a:ext cx="4553998" cy="4219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c51674b352_2_52"/>
          <p:cNvSpPr txBox="1"/>
          <p:nvPr>
            <p:ph type="title"/>
          </p:nvPr>
        </p:nvSpPr>
        <p:spPr>
          <a:xfrm>
            <a:off x="1150938" y="214313"/>
            <a:ext cx="7793100" cy="1462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Qualitative Questions:</a:t>
            </a:r>
            <a:endParaRPr/>
          </a:p>
          <a:p>
            <a:pPr indent="0" lvl="0" marL="139700" marR="114300" rtl="0" algn="l">
              <a:lnSpc>
                <a:spcPct val="1333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200">
                <a:highlight>
                  <a:srgbClr val="FFFFFF"/>
                </a:highlight>
              </a:rPr>
              <a:t>What concerns or questions do you have about mediation right now?</a:t>
            </a:r>
            <a:endParaRPr i="1"/>
          </a:p>
        </p:txBody>
      </p:sp>
      <p:sp>
        <p:nvSpPr>
          <p:cNvPr id="530" name="Google Shape;530;g3c51674b352_2_52"/>
          <p:cNvSpPr txBox="1"/>
          <p:nvPr>
            <p:ph idx="1" type="body"/>
          </p:nvPr>
        </p:nvSpPr>
        <p:spPr>
          <a:xfrm>
            <a:off x="1182711" y="2017725"/>
            <a:ext cx="73977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Pre-Class Survey</a:t>
            </a:r>
            <a:endParaRPr sz="22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500"/>
              <a:buChar char="■"/>
            </a:pPr>
            <a:r>
              <a:rPr lang="en-US" sz="1500">
                <a:solidFill>
                  <a:srgbClr val="333E48"/>
                </a:solidFill>
              </a:rPr>
              <a:t>“Is this the right step for my situation and I feel unsure of how my ex wife will respond to it.”</a:t>
            </a:r>
            <a:endParaRPr sz="1500">
              <a:solidFill>
                <a:srgbClr val="333E48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33E48"/>
              </a:buClr>
              <a:buSzPts val="1500"/>
              <a:buChar char="■"/>
            </a:pPr>
            <a:r>
              <a:rPr lang="en-US" sz="1500">
                <a:solidFill>
                  <a:srgbClr val="333E48"/>
                </a:solidFill>
              </a:rPr>
              <a:t>“How it all goes down and will everything get resolved”</a:t>
            </a:r>
            <a:endParaRPr sz="1500">
              <a:solidFill>
                <a:srgbClr val="333E48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500"/>
              <a:buChar char="■"/>
            </a:pPr>
            <a:r>
              <a:rPr lang="en-US" sz="1500">
                <a:solidFill>
                  <a:srgbClr val="333E48"/>
                </a:solidFill>
              </a:rPr>
              <a:t>“My other parent is a liar. I am not the best communicator when the subject isn’t based in truth. It frustrates me, but I want to complete the process and come to a resolution”</a:t>
            </a:r>
            <a:endParaRPr sz="1500">
              <a:solidFill>
                <a:srgbClr val="333E48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33E48"/>
              </a:buClr>
              <a:buSzPts val="1500"/>
              <a:buChar char="■"/>
            </a:pPr>
            <a:r>
              <a:rPr lang="en-US" sz="1500">
                <a:solidFill>
                  <a:srgbClr val="333E48"/>
                </a:solidFill>
              </a:rPr>
              <a:t>“How to get mother involved without drama”</a:t>
            </a:r>
            <a:endParaRPr sz="1500">
              <a:solidFill>
                <a:srgbClr val="333E48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33E48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c51674b352_2_67"/>
          <p:cNvSpPr txBox="1"/>
          <p:nvPr>
            <p:ph type="title"/>
          </p:nvPr>
        </p:nvSpPr>
        <p:spPr>
          <a:xfrm>
            <a:off x="1150938" y="214313"/>
            <a:ext cx="7793100" cy="1462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Qualitative Questions:</a:t>
            </a:r>
            <a:endParaRPr/>
          </a:p>
          <a:p>
            <a:pPr indent="0" lvl="0" marL="139700" marR="114300" rtl="0" algn="l">
              <a:lnSpc>
                <a:spcPct val="1333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200">
                <a:highlight>
                  <a:srgbClr val="FFFFFF"/>
                </a:highlight>
              </a:rPr>
              <a:t>What concerns or questions do you have about mediation right now?</a:t>
            </a:r>
            <a:endParaRPr i="1"/>
          </a:p>
        </p:txBody>
      </p:sp>
      <p:sp>
        <p:nvSpPr>
          <p:cNvPr id="537" name="Google Shape;537;g3c51674b352_2_67"/>
          <p:cNvSpPr txBox="1"/>
          <p:nvPr>
            <p:ph idx="1" type="body"/>
          </p:nvPr>
        </p:nvSpPr>
        <p:spPr>
          <a:xfrm>
            <a:off x="1182711" y="2017725"/>
            <a:ext cx="73977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Post-Class Survey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500"/>
              <a:buFont typeface="Tahoma"/>
              <a:buChar char="■"/>
            </a:pPr>
            <a:r>
              <a:rPr lang="en-US" sz="1500">
                <a:solidFill>
                  <a:srgbClr val="333E48"/>
                </a:solidFill>
              </a:rPr>
              <a:t>“I am still concerned with how my ex wife may view this proposal but I do believe if she was to take this class it would benefit us both going forward.”</a:t>
            </a:r>
            <a:endParaRPr sz="1500">
              <a:solidFill>
                <a:srgbClr val="333E48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33E48"/>
              </a:buClr>
              <a:buSzPts val="1500"/>
              <a:buFont typeface="Tahoma"/>
              <a:buChar char="■"/>
            </a:pPr>
            <a:r>
              <a:rPr lang="en-US" sz="1500">
                <a:solidFill>
                  <a:srgbClr val="333E48"/>
                </a:solidFill>
              </a:rPr>
              <a:t>“No new questions or concerns Great perspective on a few topics”</a:t>
            </a:r>
            <a:endParaRPr sz="1500">
              <a:solidFill>
                <a:srgbClr val="333E48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500"/>
              <a:buFont typeface="Tahoma"/>
              <a:buChar char="■"/>
            </a:pPr>
            <a:r>
              <a:rPr lang="en-US" sz="1500">
                <a:solidFill>
                  <a:srgbClr val="333E48"/>
                </a:solidFill>
              </a:rPr>
              <a:t>“What type of say does the GAL have in mediation”</a:t>
            </a:r>
            <a:endParaRPr sz="1500">
              <a:solidFill>
                <a:srgbClr val="333E48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500"/>
              <a:buFont typeface="Tahoma"/>
              <a:buChar char="■"/>
            </a:pPr>
            <a:r>
              <a:rPr lang="en-US" sz="1500">
                <a:solidFill>
                  <a:srgbClr val="333E48"/>
                </a:solidFill>
              </a:rPr>
              <a:t>“I still don’t have a plan for moving past blatant fallacies in a conversation.”</a:t>
            </a:r>
            <a:endParaRPr sz="1500">
              <a:solidFill>
                <a:srgbClr val="333E48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500"/>
              <a:buFont typeface="Tahoma"/>
              <a:buChar char="■"/>
            </a:pPr>
            <a:r>
              <a:rPr lang="en-US" sz="1500">
                <a:solidFill>
                  <a:srgbClr val="333E48"/>
                </a:solidFill>
              </a:rPr>
              <a:t>“Other partner being combative and mean”</a:t>
            </a:r>
            <a:endParaRPr sz="1500">
              <a:solidFill>
                <a:srgbClr val="333E48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500"/>
              <a:buFont typeface="Tahoma"/>
              <a:buChar char="■"/>
            </a:pPr>
            <a:r>
              <a:rPr lang="en-US" sz="1500">
                <a:solidFill>
                  <a:srgbClr val="333E48"/>
                </a:solidFill>
              </a:rPr>
              <a:t>“is it sliding scale”</a:t>
            </a:r>
            <a:endParaRPr sz="1500">
              <a:solidFill>
                <a:srgbClr val="333E48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g3159fd54ddf_0_0"/>
          <p:cNvGrpSpPr/>
          <p:nvPr/>
        </p:nvGrpSpPr>
        <p:grpSpPr>
          <a:xfrm>
            <a:off x="1162924" y="233962"/>
            <a:ext cx="6818251" cy="6466285"/>
            <a:chOff x="934324" y="-70838"/>
            <a:chExt cx="6818251" cy="6466285"/>
          </a:xfrm>
        </p:grpSpPr>
        <p:sp>
          <p:nvSpPr>
            <p:cNvPr id="165" name="Google Shape;165;g3159fd54ddf_0_0"/>
            <p:cNvSpPr/>
            <p:nvPr/>
          </p:nvSpPr>
          <p:spPr>
            <a:xfrm>
              <a:off x="3278748" y="2307750"/>
              <a:ext cx="2196000" cy="21315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g3159fd54ddf_0_0"/>
            <p:cNvSpPr txBox="1"/>
            <p:nvPr/>
          </p:nvSpPr>
          <p:spPr>
            <a:xfrm>
              <a:off x="3382793" y="2411795"/>
              <a:ext cx="1988100" cy="192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3300"/>
                <a:buFont typeface="Tahoma"/>
                <a:buNone/>
              </a:pPr>
              <a:r>
                <a:rPr b="0" i="0" lang="en-US" sz="3300" u="none" cap="none" strike="noStrike">
                  <a:solidFill>
                    <a:srgbClr val="0070C0"/>
                  </a:solidFill>
                  <a:latin typeface="Tahoma"/>
                  <a:ea typeface="Tahoma"/>
                  <a:cs typeface="Tahoma"/>
                  <a:sym typeface="Tahoma"/>
                </a:rPr>
                <a:t>Trauma Informed Mediation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g3159fd54ddf_0_0"/>
            <p:cNvSpPr/>
            <p:nvPr/>
          </p:nvSpPr>
          <p:spPr>
            <a:xfrm rot="-5458112">
              <a:off x="4060932" y="2014949"/>
              <a:ext cx="585684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00B48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68" name="Google Shape;168;g3159fd54ddf_0_0"/>
            <p:cNvSpPr/>
            <p:nvPr/>
          </p:nvSpPr>
          <p:spPr>
            <a:xfrm>
              <a:off x="3505496" y="-70838"/>
              <a:ext cx="1656300" cy="17931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g3159fd54ddf_0_0"/>
            <p:cNvSpPr txBox="1"/>
            <p:nvPr/>
          </p:nvSpPr>
          <p:spPr>
            <a:xfrm>
              <a:off x="3586343" y="10009"/>
              <a:ext cx="1494600" cy="163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3175" lIns="43175" spcFirstLastPara="1" rIns="43175" wrap="square" tIns="431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Tahoma"/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Empowerment &amp; Recognition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g3159fd54ddf_0_0"/>
            <p:cNvSpPr/>
            <p:nvPr/>
          </p:nvSpPr>
          <p:spPr>
            <a:xfrm rot="-960603">
              <a:off x="5464956" y="2987746"/>
              <a:ext cx="511229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00B48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71" name="Google Shape;171;g3159fd54ddf_0_0"/>
            <p:cNvSpPr/>
            <p:nvPr/>
          </p:nvSpPr>
          <p:spPr>
            <a:xfrm>
              <a:off x="5966375" y="1907893"/>
              <a:ext cx="1786200" cy="1506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g3159fd54ddf_0_0"/>
            <p:cNvSpPr txBox="1"/>
            <p:nvPr/>
          </p:nvSpPr>
          <p:spPr>
            <a:xfrm>
              <a:off x="6039885" y="1981403"/>
              <a:ext cx="1639200" cy="135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8400" lIns="58400" spcFirstLastPara="1" rIns="58400" wrap="square" tIns="58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Tahoma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Tahoma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Mindfulness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Tahoma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g3159fd54ddf_0_0"/>
            <p:cNvSpPr/>
            <p:nvPr/>
          </p:nvSpPr>
          <p:spPr>
            <a:xfrm rot="3364552">
              <a:off x="4972066" y="4667265"/>
              <a:ext cx="549907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00B48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74" name="Google Shape;174;g3159fd54ddf_0_0"/>
            <p:cNvSpPr/>
            <p:nvPr/>
          </p:nvSpPr>
          <p:spPr>
            <a:xfrm>
              <a:off x="5172790" y="4895363"/>
              <a:ext cx="1443600" cy="14697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g3159fd54ddf_0_0"/>
            <p:cNvSpPr txBox="1"/>
            <p:nvPr/>
          </p:nvSpPr>
          <p:spPr>
            <a:xfrm>
              <a:off x="5243265" y="4965838"/>
              <a:ext cx="1302600" cy="132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025" lIns="66025" spcFirstLastPara="1" rIns="66025" wrap="square" tIns="66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Tahoma"/>
                <a:buNone/>
              </a:pPr>
              <a:r>
                <a:rPr b="0" i="0" lang="en-US" sz="26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Ability to Mediate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g3159fd54ddf_0_0"/>
            <p:cNvSpPr/>
            <p:nvPr/>
          </p:nvSpPr>
          <p:spPr>
            <a:xfrm rot="7524916">
              <a:off x="3206690" y="4651965"/>
              <a:ext cx="522348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00B48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77" name="Google Shape;177;g3159fd54ddf_0_0"/>
            <p:cNvSpPr/>
            <p:nvPr/>
          </p:nvSpPr>
          <p:spPr>
            <a:xfrm>
              <a:off x="1983970" y="4864847"/>
              <a:ext cx="1577100" cy="15306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g3159fd54ddf_0_0"/>
            <p:cNvSpPr txBox="1"/>
            <p:nvPr/>
          </p:nvSpPr>
          <p:spPr>
            <a:xfrm>
              <a:off x="2058687" y="4939564"/>
              <a:ext cx="1427700" cy="138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ahoma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Community Resources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g3159fd54ddf_0_0"/>
            <p:cNvSpPr/>
            <p:nvPr/>
          </p:nvSpPr>
          <p:spPr>
            <a:xfrm rot="-9869087">
              <a:off x="2669848" y="2985905"/>
              <a:ext cx="62020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00B48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80" name="Google Shape;180;g3159fd54ddf_0_0"/>
            <p:cNvSpPr/>
            <p:nvPr/>
          </p:nvSpPr>
          <p:spPr>
            <a:xfrm>
              <a:off x="934324" y="1793653"/>
              <a:ext cx="1746900" cy="17343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g3159fd54ddf_0_0"/>
            <p:cNvSpPr txBox="1"/>
            <p:nvPr/>
          </p:nvSpPr>
          <p:spPr>
            <a:xfrm>
              <a:off x="1018988" y="1878317"/>
              <a:ext cx="1577400" cy="15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40625" spcFirstLastPara="1" rIns="40625" wrap="square" tIns="40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ahoma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Brain/Body</a:t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ahoma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Dysregulation</a:t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c51674b352_2_79"/>
          <p:cNvSpPr txBox="1"/>
          <p:nvPr>
            <p:ph type="title"/>
          </p:nvPr>
        </p:nvSpPr>
        <p:spPr>
          <a:xfrm>
            <a:off x="1150938" y="214313"/>
            <a:ext cx="7793100" cy="1462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Qualitative Questions:</a:t>
            </a:r>
            <a:endParaRPr/>
          </a:p>
          <a:p>
            <a:pPr indent="0" lvl="0" marL="139700" marR="114300" rtl="0" algn="l">
              <a:lnSpc>
                <a:spcPct val="1333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200">
                <a:highlight>
                  <a:srgbClr val="FFFFFF"/>
                </a:highlight>
              </a:rPr>
              <a:t>Is there anything else you would like to share about your coaching experience?</a:t>
            </a:r>
            <a:endParaRPr i="1" sz="2200">
              <a:highlight>
                <a:srgbClr val="FFFFFF"/>
              </a:highlight>
            </a:endParaRPr>
          </a:p>
        </p:txBody>
      </p:sp>
      <p:sp>
        <p:nvSpPr>
          <p:cNvPr id="544" name="Google Shape;544;g3c51674b352_2_79"/>
          <p:cNvSpPr txBox="1"/>
          <p:nvPr>
            <p:ph idx="1" type="body"/>
          </p:nvPr>
        </p:nvSpPr>
        <p:spPr>
          <a:xfrm>
            <a:off x="1182711" y="2017725"/>
            <a:ext cx="73977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Post-Class Survey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500"/>
              <a:buFont typeface="Tahoma"/>
              <a:buChar char="■"/>
            </a:pPr>
            <a:r>
              <a:rPr lang="en-US" sz="1500">
                <a:solidFill>
                  <a:srgbClr val="333E48"/>
                </a:solidFill>
              </a:rPr>
              <a:t>“</a:t>
            </a:r>
            <a:r>
              <a:rPr lang="en-US" sz="1500">
                <a:solidFill>
                  <a:srgbClr val="333E48"/>
                </a:solidFill>
              </a:rPr>
              <a:t>I feel much more confident with the process and this is a great resource</a:t>
            </a:r>
            <a:r>
              <a:rPr lang="en-US" sz="1500">
                <a:solidFill>
                  <a:srgbClr val="333E48"/>
                </a:solidFill>
              </a:rPr>
              <a:t>.”</a:t>
            </a:r>
            <a:endParaRPr sz="1500">
              <a:solidFill>
                <a:srgbClr val="333E48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33E48"/>
              </a:buClr>
              <a:buSzPts val="1500"/>
              <a:buFont typeface="Tahoma"/>
              <a:buChar char="■"/>
            </a:pPr>
            <a:r>
              <a:rPr lang="en-US" sz="1500">
                <a:solidFill>
                  <a:srgbClr val="333E48"/>
                </a:solidFill>
              </a:rPr>
              <a:t>“</a:t>
            </a:r>
            <a:r>
              <a:rPr lang="en-US" sz="1500">
                <a:solidFill>
                  <a:srgbClr val="333E48"/>
                </a:solidFill>
              </a:rPr>
              <a:t>The reminder about BATNA etc was perfect I think about but </a:t>
            </a:r>
            <a:r>
              <a:rPr lang="en-US" sz="1500">
                <a:solidFill>
                  <a:srgbClr val="333E48"/>
                </a:solidFill>
              </a:rPr>
              <a:t>don't</a:t>
            </a:r>
            <a:r>
              <a:rPr lang="en-US" sz="1500">
                <a:solidFill>
                  <a:srgbClr val="333E48"/>
                </a:solidFill>
              </a:rPr>
              <a:t> always use it well</a:t>
            </a:r>
            <a:r>
              <a:rPr lang="en-US" sz="1500">
                <a:solidFill>
                  <a:srgbClr val="333E48"/>
                </a:solidFill>
              </a:rPr>
              <a:t>”</a:t>
            </a:r>
            <a:endParaRPr sz="1500">
              <a:solidFill>
                <a:srgbClr val="333E48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33E48"/>
              </a:buClr>
              <a:buSzPts val="1500"/>
              <a:buFont typeface="Tahoma"/>
              <a:buChar char="■"/>
            </a:pPr>
            <a:r>
              <a:rPr lang="en-US" sz="1500">
                <a:solidFill>
                  <a:srgbClr val="333E48"/>
                </a:solidFill>
              </a:rPr>
              <a:t>“</a:t>
            </a:r>
            <a:r>
              <a:rPr lang="en-US" sz="1500">
                <a:solidFill>
                  <a:srgbClr val="333E48"/>
                </a:solidFill>
              </a:rPr>
              <a:t>very informative</a:t>
            </a:r>
            <a:r>
              <a:rPr lang="en-US" sz="1500">
                <a:solidFill>
                  <a:srgbClr val="333E48"/>
                </a:solidFill>
              </a:rPr>
              <a:t>”</a:t>
            </a:r>
            <a:endParaRPr sz="1500">
              <a:solidFill>
                <a:srgbClr val="333E48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c51674b352_2_89"/>
          <p:cNvSpPr txBox="1"/>
          <p:nvPr>
            <p:ph type="title"/>
          </p:nvPr>
        </p:nvSpPr>
        <p:spPr>
          <a:xfrm>
            <a:off x="1150938" y="214313"/>
            <a:ext cx="7793100" cy="1462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Qualitative Questions:</a:t>
            </a:r>
            <a:endParaRPr/>
          </a:p>
          <a:p>
            <a:pPr indent="0" lvl="0" marL="139700" marR="114300" rtl="0" algn="l">
              <a:lnSpc>
                <a:spcPct val="1333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200">
                <a:highlight>
                  <a:srgbClr val="FFFFFF"/>
                </a:highlight>
              </a:rPr>
              <a:t>One thing that feels clearer or more manageable after coaching is:</a:t>
            </a:r>
            <a:endParaRPr i="1" sz="2100">
              <a:highlight>
                <a:srgbClr val="FFFFFF"/>
              </a:highlight>
            </a:endParaRPr>
          </a:p>
        </p:txBody>
      </p:sp>
      <p:sp>
        <p:nvSpPr>
          <p:cNvPr id="551" name="Google Shape;551;g3c51674b352_2_89"/>
          <p:cNvSpPr txBox="1"/>
          <p:nvPr>
            <p:ph idx="1" type="body"/>
          </p:nvPr>
        </p:nvSpPr>
        <p:spPr>
          <a:xfrm>
            <a:off x="1182711" y="2017725"/>
            <a:ext cx="73977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Post-Class Survey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500"/>
              <a:buFont typeface="Tahoma"/>
              <a:buChar char="■"/>
            </a:pPr>
            <a:r>
              <a:rPr lang="en-US" sz="1500">
                <a:solidFill>
                  <a:srgbClr val="333E48"/>
                </a:solidFill>
              </a:rPr>
              <a:t>“</a:t>
            </a:r>
            <a:r>
              <a:rPr lang="en-US" sz="1500">
                <a:solidFill>
                  <a:srgbClr val="333E48"/>
                </a:solidFill>
              </a:rPr>
              <a:t>using mindfulness</a:t>
            </a:r>
            <a:r>
              <a:rPr lang="en-US" sz="1500">
                <a:solidFill>
                  <a:srgbClr val="333E48"/>
                </a:solidFill>
              </a:rPr>
              <a:t>.”</a:t>
            </a:r>
            <a:endParaRPr sz="1500">
              <a:solidFill>
                <a:srgbClr val="333E48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33E48"/>
              </a:buClr>
              <a:buSzPts val="1500"/>
              <a:buFont typeface="Tahoma"/>
              <a:buChar char="■"/>
            </a:pPr>
            <a:r>
              <a:rPr lang="en-US" sz="1500">
                <a:solidFill>
                  <a:srgbClr val="333E48"/>
                </a:solidFill>
              </a:rPr>
              <a:t>“</a:t>
            </a:r>
            <a:r>
              <a:rPr lang="en-US" sz="1500">
                <a:solidFill>
                  <a:srgbClr val="333E48"/>
                </a:solidFill>
              </a:rPr>
              <a:t>It isn’t legally binding</a:t>
            </a:r>
            <a:endParaRPr sz="1500">
              <a:solidFill>
                <a:srgbClr val="333E48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500"/>
              <a:buFont typeface="Tahoma"/>
              <a:buChar char="■"/>
            </a:pPr>
            <a:r>
              <a:rPr lang="en-US" sz="1500">
                <a:solidFill>
                  <a:srgbClr val="333E48"/>
                </a:solidFill>
              </a:rPr>
              <a:t>“</a:t>
            </a:r>
            <a:r>
              <a:rPr lang="en-US" sz="1500">
                <a:solidFill>
                  <a:srgbClr val="333E48"/>
                </a:solidFill>
              </a:rPr>
              <a:t>What to bring with me</a:t>
            </a:r>
            <a:r>
              <a:rPr lang="en-US" sz="1500">
                <a:solidFill>
                  <a:srgbClr val="333E48"/>
                </a:solidFill>
              </a:rPr>
              <a:t>”</a:t>
            </a:r>
            <a:endParaRPr sz="1500">
              <a:solidFill>
                <a:srgbClr val="333E48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500"/>
              <a:buChar char="■"/>
            </a:pPr>
            <a:r>
              <a:rPr lang="en-US" sz="1500">
                <a:solidFill>
                  <a:srgbClr val="333E48"/>
                </a:solidFill>
              </a:rPr>
              <a:t>“</a:t>
            </a:r>
            <a:r>
              <a:rPr lang="en-US" sz="1500">
                <a:solidFill>
                  <a:srgbClr val="333E48"/>
                </a:solidFill>
              </a:rPr>
              <a:t>communicating”</a:t>
            </a:r>
            <a:endParaRPr sz="1500">
              <a:solidFill>
                <a:srgbClr val="333E48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500"/>
              <a:buFont typeface="Tahoma"/>
              <a:buChar char="■"/>
            </a:pPr>
            <a:r>
              <a:rPr lang="en-US" sz="1500">
                <a:solidFill>
                  <a:srgbClr val="333E48"/>
                </a:solidFill>
              </a:rPr>
              <a:t>“Is it a communication problem or court problem”</a:t>
            </a:r>
            <a:endParaRPr sz="1500">
              <a:solidFill>
                <a:srgbClr val="333E48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500"/>
              <a:buFont typeface="Tahoma"/>
              <a:buChar char="■"/>
            </a:pPr>
            <a:r>
              <a:rPr lang="en-US" sz="1500">
                <a:solidFill>
                  <a:srgbClr val="333E48"/>
                </a:solidFill>
              </a:rPr>
              <a:t>“Communication and give to get”</a:t>
            </a:r>
            <a:endParaRPr sz="1500">
              <a:solidFill>
                <a:srgbClr val="333E48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bc0de06024_0_700"/>
          <p:cNvSpPr txBox="1"/>
          <p:nvPr>
            <p:ph type="title"/>
          </p:nvPr>
        </p:nvSpPr>
        <p:spPr>
          <a:xfrm>
            <a:off x="1150938" y="214313"/>
            <a:ext cx="77931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Readiness Continuum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Are you ready to mediate?</a:t>
            </a:r>
            <a:endParaRPr/>
          </a:p>
        </p:txBody>
      </p:sp>
      <p:grpSp>
        <p:nvGrpSpPr>
          <p:cNvPr id="557" name="Google Shape;557;g3bc0de06024_0_700"/>
          <p:cNvGrpSpPr/>
          <p:nvPr/>
        </p:nvGrpSpPr>
        <p:grpSpPr>
          <a:xfrm>
            <a:off x="152675" y="2286275"/>
            <a:ext cx="8747963" cy="3885639"/>
            <a:chOff x="265" y="280"/>
            <a:chExt cx="7771132" cy="3885639"/>
          </a:xfrm>
        </p:grpSpPr>
        <p:sp>
          <p:nvSpPr>
            <p:cNvPr id="558" name="Google Shape;558;g3bc0de06024_0_700"/>
            <p:cNvSpPr/>
            <p:nvPr/>
          </p:nvSpPr>
          <p:spPr>
            <a:xfrm rot="-5400000">
              <a:off x="265" y="280"/>
              <a:ext cx="3885600" cy="3885600"/>
            </a:xfrm>
            <a:prstGeom prst="upArrow">
              <a:avLst>
                <a:gd fmla="val 50000" name="adj1"/>
                <a:gd fmla="val 35000" name="adj2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g3bc0de06024_0_700"/>
            <p:cNvSpPr txBox="1"/>
            <p:nvPr/>
          </p:nvSpPr>
          <p:spPr>
            <a:xfrm>
              <a:off x="680239" y="971709"/>
              <a:ext cx="3205500" cy="194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6700" lIns="426700" spcFirstLastPara="1" rIns="426700" wrap="square" tIns="426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0"/>
                <a:buFont typeface="Tahoma"/>
                <a:buNone/>
              </a:pPr>
              <a:r>
                <a:rPr b="0" i="0" lang="en-US" sz="60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Not Ready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g3bc0de06024_0_700"/>
            <p:cNvSpPr/>
            <p:nvPr/>
          </p:nvSpPr>
          <p:spPr>
            <a:xfrm rot="5400000">
              <a:off x="3885797" y="319"/>
              <a:ext cx="3885600" cy="3885600"/>
            </a:xfrm>
            <a:prstGeom prst="upArrow">
              <a:avLst>
                <a:gd fmla="val 50000" name="adj1"/>
                <a:gd fmla="val 35000" name="adj2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g3bc0de06024_0_700"/>
            <p:cNvSpPr txBox="1"/>
            <p:nvPr/>
          </p:nvSpPr>
          <p:spPr>
            <a:xfrm>
              <a:off x="4118680" y="971705"/>
              <a:ext cx="2766000" cy="194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6700" lIns="426700" spcFirstLastPara="1" rIns="426700" wrap="square" tIns="426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0"/>
                <a:buFont typeface="Tahoma"/>
                <a:buNone/>
              </a:pPr>
              <a:r>
                <a:rPr b="0" i="0" lang="en-US" sz="60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Ready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bc0de06024_0_709"/>
          <p:cNvSpPr txBox="1"/>
          <p:nvPr>
            <p:ph type="title"/>
          </p:nvPr>
        </p:nvSpPr>
        <p:spPr>
          <a:xfrm>
            <a:off x="1150938" y="214313"/>
            <a:ext cx="77931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Individual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Pre-Mediation Coaching</a:t>
            </a:r>
            <a:endParaRPr/>
          </a:p>
        </p:txBody>
      </p:sp>
      <p:sp>
        <p:nvSpPr>
          <p:cNvPr id="567" name="Google Shape;567;g3bc0de06024_0_709"/>
          <p:cNvSpPr txBox="1"/>
          <p:nvPr>
            <p:ph idx="1" type="body"/>
          </p:nvPr>
        </p:nvSpPr>
        <p:spPr>
          <a:xfrm>
            <a:off x="152400" y="2017725"/>
            <a:ext cx="4842600" cy="46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/>
              <a:t>Free one-on-one pre-mediation coaching session with Andrea Keeling</a:t>
            </a:r>
            <a:endParaRPr sz="25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coaching@marchmediation.org</a:t>
            </a:r>
            <a:r>
              <a:rPr lang="en-US" sz="2400"/>
              <a:t> </a:t>
            </a:r>
            <a:endParaRPr sz="2400"/>
          </a:p>
          <a:p>
            <a:pPr indent="-3873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/>
              <a:t>Further preparation</a:t>
            </a:r>
            <a:endParaRPr sz="2500"/>
          </a:p>
          <a:p>
            <a:pPr indent="-3873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/>
              <a:t>Not therapy</a:t>
            </a:r>
            <a:endParaRPr sz="2500"/>
          </a:p>
          <a:p>
            <a:pPr indent="-3873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/>
              <a:t>Not legal advice</a:t>
            </a:r>
            <a:endParaRPr sz="2500"/>
          </a:p>
        </p:txBody>
      </p:sp>
      <p:pic>
        <p:nvPicPr>
          <p:cNvPr descr="Motivational coach isolated cartoon vector illustrations. (Provided by Getty Images)" id="568" name="Google Shape;568;g3bc0de06024_0_7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58725" y="2134388"/>
            <a:ext cx="3844199" cy="3846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ake a small step everyday, Motivational quote poster, motivation words for success. t-shirt and apparel design with grunge effect and textured lettering. Vector print, typography, poster, emblem. (Provided by Getty Images)" id="574" name="Google Shape;574;g3bc0de06024_0_7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4525" y="2778650"/>
            <a:ext cx="3803448" cy="3803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ding,You're On The Right Track (Provided by Getty Images)" id="575" name="Google Shape;575;g3bc0de06024_0_7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125" y="405900"/>
            <a:ext cx="8749850" cy="1885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ou Can Do It Pink Orange Basic Shapes Triangles (Provided by Getty Images)" id="576" name="Google Shape;576;g3bc0de06024_0_7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8150" y="2724775"/>
            <a:ext cx="3803448" cy="3803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15814c6381_0_149"/>
          <p:cNvSpPr txBox="1"/>
          <p:nvPr>
            <p:ph type="title"/>
          </p:nvPr>
        </p:nvSpPr>
        <p:spPr>
          <a:xfrm>
            <a:off x="1150938" y="214313"/>
            <a:ext cx="77931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Pre-Mediation Coaching Resources</a:t>
            </a:r>
            <a:endParaRPr/>
          </a:p>
        </p:txBody>
      </p:sp>
      <p:sp>
        <p:nvSpPr>
          <p:cNvPr id="583" name="Google Shape;583;g315814c6381_0_149"/>
          <p:cNvSpPr txBox="1"/>
          <p:nvPr>
            <p:ph idx="2" type="body"/>
          </p:nvPr>
        </p:nvSpPr>
        <p:spPr>
          <a:xfrm>
            <a:off x="5145088" y="2017713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Font typeface="Arial"/>
              <a:buChar char="■"/>
            </a:pPr>
            <a:r>
              <a:rPr lang="en-US"/>
              <a:t>Bill Eddy-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Font typeface="Arial"/>
              <a:buChar char="■"/>
            </a:pPr>
            <a:r>
              <a:rPr lang="en-US" u="sng">
                <a:solidFill>
                  <a:schemeClr val="hlink"/>
                </a:solidFill>
                <a:hlinkClick r:id="rId3"/>
              </a:rPr>
              <a:t>New Ways for Families®: Pre-Mediation Coaching Manual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t/>
            </a:r>
            <a:endParaRPr/>
          </a:p>
        </p:txBody>
      </p:sp>
      <p:sp>
        <p:nvSpPr>
          <p:cNvPr id="584" name="Google Shape;584;g315814c6381_0_149"/>
          <p:cNvSpPr txBox="1"/>
          <p:nvPr/>
        </p:nvSpPr>
        <p:spPr>
          <a:xfrm>
            <a:off x="886800" y="2335250"/>
            <a:ext cx="3264300" cy="31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01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New Ways for Families® Pre-Mediation Coaching Workbook (PDF Fillable version)</a:t>
            </a:r>
            <a:endParaRPr b="0" i="0" sz="3000" u="none" cap="none" strike="noStrike">
              <a:solidFill>
                <a:srgbClr val="666666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bc2168eeb7_0_254"/>
          <p:cNvSpPr txBox="1"/>
          <p:nvPr>
            <p:ph type="title"/>
          </p:nvPr>
        </p:nvSpPr>
        <p:spPr>
          <a:xfrm>
            <a:off x="1150938" y="214313"/>
            <a:ext cx="77931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Thank you for attending!</a:t>
            </a:r>
            <a:endParaRPr/>
          </a:p>
        </p:txBody>
      </p:sp>
      <p:pic>
        <p:nvPicPr>
          <p:cNvPr descr="Thank You Gears Circular Green Blue Squares (Provided by Getty Images)" id="590" name="Google Shape;590;g3bc2168eeb7_0_2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7225" y="2203338"/>
            <a:ext cx="3844198" cy="3844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ef5faa848a_0_670"/>
          <p:cNvSpPr txBox="1"/>
          <p:nvPr>
            <p:ph type="title"/>
          </p:nvPr>
        </p:nvSpPr>
        <p:spPr>
          <a:xfrm>
            <a:off x="1150938" y="214313"/>
            <a:ext cx="77931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Trauma Informed </a:t>
            </a:r>
            <a:br>
              <a:rPr lang="en-US"/>
            </a:br>
            <a:r>
              <a:rPr lang="en-US"/>
              <a:t>Operating Framework</a:t>
            </a:r>
            <a:endParaRPr/>
          </a:p>
        </p:txBody>
      </p:sp>
      <p:sp>
        <p:nvSpPr>
          <p:cNvPr id="187" name="Google Shape;187;g2ef5faa848a_0_670"/>
          <p:cNvSpPr txBox="1"/>
          <p:nvPr>
            <p:ph idx="1" type="body"/>
          </p:nvPr>
        </p:nvSpPr>
        <p:spPr>
          <a:xfrm>
            <a:off x="198850" y="2017725"/>
            <a:ext cx="4739400" cy="44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40"/>
              <a:buFont typeface="Noto Sans Symbols"/>
              <a:buNone/>
            </a:pPr>
            <a:r>
              <a:t/>
            </a:r>
            <a:endParaRPr sz="4200"/>
          </a:p>
          <a:p>
            <a:pPr indent="0" lvl="0" marL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3240"/>
              <a:buFont typeface="Noto Sans Symbols"/>
              <a:buNone/>
            </a:pPr>
            <a:r>
              <a:rPr lang="en-US" sz="4200"/>
              <a:t>“What is wrong with you?”</a:t>
            </a:r>
            <a:endParaRPr sz="4200"/>
          </a:p>
          <a:p>
            <a:pPr indent="0" lvl="0" marL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Noto Sans Symbols"/>
              <a:buNone/>
            </a:pPr>
            <a:r>
              <a:rPr lang="en-US" sz="4200"/>
              <a:t>vs.</a:t>
            </a:r>
            <a:endParaRPr sz="4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40"/>
              <a:buFont typeface="Noto Sans Symbols"/>
              <a:buNone/>
            </a:pPr>
            <a:r>
              <a:rPr lang="en-US" sz="4200"/>
              <a:t>“What happened to you?”</a:t>
            </a:r>
            <a:endParaRPr sz="2000"/>
          </a:p>
          <a:p>
            <a:pPr indent="0" lvl="0" marL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3240"/>
              <a:buFont typeface="Noto Sans Symbols"/>
              <a:buNone/>
            </a:pPr>
            <a:r>
              <a:t/>
            </a:r>
            <a:endParaRPr sz="2000"/>
          </a:p>
        </p:txBody>
      </p:sp>
      <p:sp>
        <p:nvSpPr>
          <p:cNvPr id="188" name="Google Shape;188;g2ef5faa848a_0_670"/>
          <p:cNvSpPr txBox="1"/>
          <p:nvPr>
            <p:ph idx="2" type="body"/>
          </p:nvPr>
        </p:nvSpPr>
        <p:spPr>
          <a:xfrm>
            <a:off x="4856975" y="1962825"/>
            <a:ext cx="3989100" cy="47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448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880"/>
              <a:buChar char="■"/>
            </a:pPr>
            <a:r>
              <a:rPr lang="en-US" sz="3000"/>
              <a:t>Compassionate lens</a:t>
            </a:r>
            <a:endParaRPr sz="3000"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</a:pPr>
            <a:r>
              <a:t/>
            </a:r>
            <a:endParaRPr sz="3000"/>
          </a:p>
          <a:p>
            <a:pPr indent="-28448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880"/>
              <a:buChar char="■"/>
            </a:pPr>
            <a:r>
              <a:rPr lang="en-US" sz="3000"/>
              <a:t>Curiosity</a:t>
            </a:r>
            <a:endParaRPr sz="3000"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</a:pPr>
            <a:r>
              <a:t/>
            </a:r>
            <a:endParaRPr sz="3000"/>
          </a:p>
          <a:p>
            <a:pPr indent="-28448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880"/>
              <a:buChar char="■"/>
            </a:pPr>
            <a:r>
              <a:rPr lang="en-US" sz="3000"/>
              <a:t>Suspend judgment</a:t>
            </a:r>
            <a:endParaRPr sz="3000"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</a:pPr>
            <a:r>
              <a:t/>
            </a:r>
            <a:endParaRPr sz="3000"/>
          </a:p>
          <a:p>
            <a:pPr indent="-28448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880"/>
              <a:buChar char="■"/>
            </a:pPr>
            <a:r>
              <a:rPr lang="en-US" sz="3000"/>
              <a:t>Reframe for less threatening perspective</a:t>
            </a:r>
            <a:endParaRPr sz="3000"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</a:pPr>
            <a:r>
              <a:t/>
            </a:r>
            <a:endParaRPr sz="3000"/>
          </a:p>
          <a:p>
            <a:pPr indent="-28448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880"/>
              <a:buChar char="■"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"/>
          <p:cNvSpPr txBox="1"/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5 Core Principles of </a:t>
            </a:r>
            <a:br>
              <a:rPr lang="en-US"/>
            </a:br>
            <a:r>
              <a:rPr lang="en-US"/>
              <a:t>Trauma Informed Care</a:t>
            </a:r>
            <a:endParaRPr/>
          </a:p>
        </p:txBody>
      </p:sp>
      <p:sp>
        <p:nvSpPr>
          <p:cNvPr id="194" name="Google Shape;194;p18"/>
          <p:cNvSpPr txBox="1"/>
          <p:nvPr>
            <p:ph idx="1" type="body"/>
          </p:nvPr>
        </p:nvSpPr>
        <p:spPr>
          <a:xfrm>
            <a:off x="152400" y="2017713"/>
            <a:ext cx="8802688" cy="4611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Tahoma"/>
              <a:buAutoNum type="arabicPeriod"/>
            </a:pPr>
            <a:r>
              <a:rPr lang="en-US" sz="2400" u="sng"/>
              <a:t>Safety</a:t>
            </a:r>
            <a:r>
              <a:rPr lang="en-US" sz="2400"/>
              <a:t>: Ensuring physical and emotional safety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40"/>
              <a:buFont typeface="Tahoma"/>
              <a:buAutoNum type="arabicPeriod"/>
            </a:pPr>
            <a:r>
              <a:rPr lang="en-US" sz="2400" u="sng"/>
              <a:t>Trustworthiness</a:t>
            </a:r>
            <a:r>
              <a:rPr lang="en-US" sz="2400"/>
              <a:t>: Maximizing trustworthiness, making tasks clear and maintaining appropriate boundaries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40"/>
              <a:buFont typeface="Tahoma"/>
              <a:buAutoNum type="arabicPeriod"/>
            </a:pPr>
            <a:r>
              <a:rPr lang="en-US" sz="2400" u="sng"/>
              <a:t>Choice</a:t>
            </a:r>
            <a:r>
              <a:rPr lang="en-US" sz="2400"/>
              <a:t>: Prioritizing developmentally appropriate choice and control for children, youth, families and adults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40"/>
              <a:buFont typeface="Tahoma"/>
              <a:buAutoNum type="arabicPeriod"/>
            </a:pPr>
            <a:r>
              <a:rPr lang="en-US" sz="2400" u="sng"/>
              <a:t>Collaboration</a:t>
            </a:r>
            <a:r>
              <a:rPr lang="en-US" sz="2400"/>
              <a:t>: Maximizing collaboration and sharing of power with children, youth, families and adults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40"/>
              <a:buFont typeface="Tahoma"/>
              <a:buAutoNum type="arabicPeriod"/>
            </a:pPr>
            <a:r>
              <a:rPr lang="en-US" sz="2400" u="sng"/>
              <a:t>Empowerment</a:t>
            </a:r>
            <a:r>
              <a:rPr lang="en-US" sz="2400"/>
              <a:t>: Prioritizing child, youth, family and adult empowerment skill-building</a:t>
            </a:r>
            <a:endParaRPr/>
          </a:p>
          <a:p>
            <a:pPr indent="-422910" lvl="0" marL="5143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40"/>
              <a:buFont typeface="Tahoma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840"/>
              <a:buFont typeface="Noto Sans"/>
              <a:buNone/>
            </a:pPr>
            <a:r>
              <a:rPr lang="en-US" sz="1400"/>
              <a:t>Source: Trauma Informed Pathways to the Five Domains of Wellbeing (2016) MO Children’s Division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g3159fd54ddf_0_560"/>
          <p:cNvGrpSpPr/>
          <p:nvPr/>
        </p:nvGrpSpPr>
        <p:grpSpPr>
          <a:xfrm>
            <a:off x="1159951" y="156908"/>
            <a:ext cx="6900178" cy="6544052"/>
            <a:chOff x="778951" y="-71692"/>
            <a:chExt cx="6900178" cy="6544052"/>
          </a:xfrm>
        </p:grpSpPr>
        <p:sp>
          <p:nvSpPr>
            <p:cNvPr id="200" name="Google Shape;200;g3159fd54ddf_0_560"/>
            <p:cNvSpPr/>
            <p:nvPr/>
          </p:nvSpPr>
          <p:spPr>
            <a:xfrm>
              <a:off x="3151621" y="2335554"/>
              <a:ext cx="2222700" cy="2157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g3159fd54ddf_0_560"/>
            <p:cNvSpPr txBox="1"/>
            <p:nvPr/>
          </p:nvSpPr>
          <p:spPr>
            <a:xfrm>
              <a:off x="3256919" y="2440852"/>
              <a:ext cx="2012100" cy="19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3300"/>
                <a:buFont typeface="Tahoma"/>
                <a:buNone/>
              </a:pPr>
              <a:r>
                <a:rPr b="0" i="0" lang="en-US" sz="3300" u="none" cap="none" strike="noStrike">
                  <a:solidFill>
                    <a:srgbClr val="0070C0"/>
                  </a:solidFill>
                  <a:latin typeface="Tahoma"/>
                  <a:ea typeface="Tahoma"/>
                  <a:cs typeface="Tahoma"/>
                  <a:sym typeface="Tahoma"/>
                </a:rPr>
                <a:t>Trauma Informed Mediation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g3159fd54ddf_0_560"/>
            <p:cNvSpPr/>
            <p:nvPr/>
          </p:nvSpPr>
          <p:spPr>
            <a:xfrm rot="-5459176">
              <a:off x="3943214" y="2039303"/>
              <a:ext cx="592588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00B48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03" name="Google Shape;203;g3159fd54ddf_0_560"/>
            <p:cNvSpPr/>
            <p:nvPr/>
          </p:nvSpPr>
          <p:spPr>
            <a:xfrm>
              <a:off x="3381101" y="-71692"/>
              <a:ext cx="1676100" cy="18147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g3159fd54ddf_0_560"/>
            <p:cNvSpPr txBox="1"/>
            <p:nvPr/>
          </p:nvSpPr>
          <p:spPr>
            <a:xfrm>
              <a:off x="3462922" y="10129"/>
              <a:ext cx="1512600" cy="16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3175" lIns="43175" spcFirstLastPara="1" rIns="43175" wrap="square" tIns="431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Tahoma"/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Empowerment &amp; Recognition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g3159fd54ddf_0_560"/>
            <p:cNvSpPr/>
            <p:nvPr/>
          </p:nvSpPr>
          <p:spPr>
            <a:xfrm rot="-961104">
              <a:off x="5364157" y="3023692"/>
              <a:ext cx="517493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00B48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06" name="Google Shape;206;g3159fd54ddf_0_560"/>
            <p:cNvSpPr/>
            <p:nvPr/>
          </p:nvSpPr>
          <p:spPr>
            <a:xfrm>
              <a:off x="5871629" y="1930880"/>
              <a:ext cx="1807500" cy="1524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g3159fd54ddf_0_560"/>
            <p:cNvSpPr txBox="1"/>
            <p:nvPr/>
          </p:nvSpPr>
          <p:spPr>
            <a:xfrm>
              <a:off x="5946025" y="2005276"/>
              <a:ext cx="1658700" cy="137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Tahoma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Tahoma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Mindfulness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Tahoma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g3159fd54ddf_0_560"/>
            <p:cNvSpPr/>
            <p:nvPr/>
          </p:nvSpPr>
          <p:spPr>
            <a:xfrm rot="3364715">
              <a:off x="4865359" y="4723448"/>
              <a:ext cx="556397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00B48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09" name="Google Shape;209;g3159fd54ddf_0_560"/>
            <p:cNvSpPr/>
            <p:nvPr/>
          </p:nvSpPr>
          <p:spPr>
            <a:xfrm>
              <a:off x="5068483" y="4954344"/>
              <a:ext cx="1461000" cy="14874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g3159fd54ddf_0_560"/>
            <p:cNvSpPr txBox="1"/>
            <p:nvPr/>
          </p:nvSpPr>
          <p:spPr>
            <a:xfrm>
              <a:off x="5139807" y="5025668"/>
              <a:ext cx="1318500" cy="13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8400" lIns="58400" spcFirstLastPara="1" rIns="58400" wrap="square" tIns="58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Tahoma"/>
                <a:buNone/>
              </a:pPr>
              <a:r>
                <a:rPr b="1" i="0" lang="en-US" sz="23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Ability to Mediate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g3159fd54ddf_0_560"/>
            <p:cNvSpPr/>
            <p:nvPr/>
          </p:nvSpPr>
          <p:spPr>
            <a:xfrm rot="7524776">
              <a:off x="3078743" y="4707998"/>
              <a:ext cx="528591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00B48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12" name="Google Shape;212;g3159fd54ddf_0_560"/>
            <p:cNvSpPr/>
            <p:nvPr/>
          </p:nvSpPr>
          <p:spPr>
            <a:xfrm>
              <a:off x="1841243" y="4923460"/>
              <a:ext cx="1596000" cy="15489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g3159fd54ddf_0_560"/>
            <p:cNvSpPr txBox="1"/>
            <p:nvPr/>
          </p:nvSpPr>
          <p:spPr>
            <a:xfrm>
              <a:off x="1916861" y="4999078"/>
              <a:ext cx="1444800" cy="139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Tahoma"/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Community Resources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g3159fd54ddf_0_560"/>
            <p:cNvSpPr/>
            <p:nvPr/>
          </p:nvSpPr>
          <p:spPr>
            <a:xfrm rot="-9870137">
              <a:off x="2535411" y="3021979"/>
              <a:ext cx="62762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00B48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15" name="Google Shape;215;g3159fd54ddf_0_560"/>
            <p:cNvSpPr/>
            <p:nvPr/>
          </p:nvSpPr>
          <p:spPr>
            <a:xfrm>
              <a:off x="778951" y="1815263"/>
              <a:ext cx="1767900" cy="17553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g3159fd54ddf_0_560"/>
            <p:cNvSpPr txBox="1"/>
            <p:nvPr/>
          </p:nvSpPr>
          <p:spPr>
            <a:xfrm>
              <a:off x="864635" y="1900947"/>
              <a:ext cx="1596600" cy="158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250" lIns="48250" spcFirstLastPara="1" rIns="48250" wrap="square" tIns="48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Tahoma"/>
                <a:buNone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Brain/Body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65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Tahoma"/>
                <a:buNone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Dysregulation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4"/>
          <p:cNvSpPr txBox="1"/>
          <p:nvPr>
            <p:ph type="title"/>
          </p:nvPr>
        </p:nvSpPr>
        <p:spPr>
          <a:xfrm>
            <a:off x="1150938" y="214313"/>
            <a:ext cx="77931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Continuum of Capability</a:t>
            </a:r>
            <a:endParaRPr/>
          </a:p>
        </p:txBody>
      </p:sp>
      <p:grpSp>
        <p:nvGrpSpPr>
          <p:cNvPr id="222" name="Google Shape;222;p44"/>
          <p:cNvGrpSpPr/>
          <p:nvPr/>
        </p:nvGrpSpPr>
        <p:grpSpPr>
          <a:xfrm>
            <a:off x="152665" y="2286280"/>
            <a:ext cx="8802157" cy="3885639"/>
            <a:chOff x="265" y="280"/>
            <a:chExt cx="8802157" cy="3885639"/>
          </a:xfrm>
        </p:grpSpPr>
        <p:sp>
          <p:nvSpPr>
            <p:cNvPr id="223" name="Google Shape;223;p44"/>
            <p:cNvSpPr/>
            <p:nvPr/>
          </p:nvSpPr>
          <p:spPr>
            <a:xfrm rot="-5400000">
              <a:off x="265" y="280"/>
              <a:ext cx="3885600" cy="3885600"/>
            </a:xfrm>
            <a:prstGeom prst="upArrow">
              <a:avLst>
                <a:gd fmla="val 50000" name="adj1"/>
                <a:gd fmla="val 35000" name="adj2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44"/>
            <p:cNvSpPr txBox="1"/>
            <p:nvPr/>
          </p:nvSpPr>
          <p:spPr>
            <a:xfrm>
              <a:off x="680239" y="971709"/>
              <a:ext cx="3205500" cy="194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6700" lIns="426700" spcFirstLastPara="1" rIns="426700" wrap="square" tIns="426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0"/>
                <a:buFont typeface="Tahoma"/>
                <a:buNone/>
              </a:pPr>
              <a:r>
                <a:rPr b="0" i="0" lang="en-US" sz="60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Unable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44"/>
            <p:cNvSpPr/>
            <p:nvPr/>
          </p:nvSpPr>
          <p:spPr>
            <a:xfrm rot="5400000">
              <a:off x="4916822" y="319"/>
              <a:ext cx="3885600" cy="3885600"/>
            </a:xfrm>
            <a:prstGeom prst="upArrow">
              <a:avLst>
                <a:gd fmla="val 50000" name="adj1"/>
                <a:gd fmla="val 35000" name="adj2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44"/>
            <p:cNvSpPr txBox="1"/>
            <p:nvPr/>
          </p:nvSpPr>
          <p:spPr>
            <a:xfrm>
              <a:off x="4916862" y="971709"/>
              <a:ext cx="3205500" cy="194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6700" lIns="426700" spcFirstLastPara="1" rIns="426700" wrap="square" tIns="426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0"/>
                <a:buFont typeface="Tahoma"/>
                <a:buNone/>
              </a:pPr>
              <a:r>
                <a:rPr b="0" i="0" lang="en-US" sz="60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Able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bc0de06024_0_10"/>
          <p:cNvSpPr txBox="1"/>
          <p:nvPr>
            <p:ph type="title"/>
          </p:nvPr>
        </p:nvSpPr>
        <p:spPr>
          <a:xfrm>
            <a:off x="1150938" y="214313"/>
            <a:ext cx="77931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Demystifying Legal World</a:t>
            </a:r>
            <a:endParaRPr/>
          </a:p>
        </p:txBody>
      </p:sp>
      <p:sp>
        <p:nvSpPr>
          <p:cNvPr id="233" name="Google Shape;233;g3bc0de06024_0_10"/>
          <p:cNvSpPr txBox="1"/>
          <p:nvPr>
            <p:ph idx="1" type="body"/>
          </p:nvPr>
        </p:nvSpPr>
        <p:spPr>
          <a:xfrm>
            <a:off x="206675" y="2017725"/>
            <a:ext cx="4786200" cy="46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What does it mean to demystify?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demystify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 something means to make it 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clear, simple, or easier to understand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, especially if it was previously confusing, complicated, or surrounded by mystery or misunderstanding.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For example: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"She worked to 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demystify the legal process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 so clients wouldn’t feel intimidated."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"This video aims to 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demystify mediation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 by explaining it in everyday terms."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</a:pPr>
            <a:r>
              <a:t/>
            </a:r>
            <a:endParaRPr sz="3900"/>
          </a:p>
        </p:txBody>
      </p:sp>
      <p:sp>
        <p:nvSpPr>
          <p:cNvPr id="234" name="Google Shape;234;g3bc0de06024_0_10"/>
          <p:cNvSpPr txBox="1"/>
          <p:nvPr>
            <p:ph idx="2" type="body"/>
          </p:nvPr>
        </p:nvSpPr>
        <p:spPr>
          <a:xfrm>
            <a:off x="5145100" y="2017726"/>
            <a:ext cx="3810000" cy="45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In short, it’s about breaking something down so it’s </a:t>
            </a:r>
            <a:r>
              <a:rPr b="1" lang="en-US" sz="1700">
                <a:latin typeface="Arial"/>
                <a:ea typeface="Arial"/>
                <a:cs typeface="Arial"/>
                <a:sym typeface="Arial"/>
              </a:rPr>
              <a:t>less intimidating and more accessible</a:t>
            </a:r>
            <a:r>
              <a:rPr lang="en-US" sz="1700">
                <a:latin typeface="Arial"/>
                <a:ea typeface="Arial"/>
                <a:cs typeface="Arial"/>
                <a:sym typeface="Arial"/>
              </a:rPr>
              <a:t>.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To demystify - transform from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Confusing to clear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Remove myths - provide answers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Humanize - not a monolithic institution “you people”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Create trust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Shift from interrogation to collaboration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Create empowerment by creating choice - even if court ordered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Remove mystery</a:t>
            </a:r>
            <a:endParaRPr sz="3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2013-09-10T12:33:39Z</dcterms:created>
  <dc:creator>Dawn</dc:creator>
</cp:coreProperties>
</file>